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3" r:id="rId3"/>
    <p:sldId id="261" r:id="rId4"/>
    <p:sldId id="265" r:id="rId5"/>
    <p:sldId id="269" r:id="rId6"/>
    <p:sldId id="271" r:id="rId7"/>
    <p:sldId id="276" r:id="rId8"/>
    <p:sldId id="273" r:id="rId9"/>
    <p:sldId id="279" r:id="rId10"/>
    <p:sldId id="280" r:id="rId11"/>
    <p:sldId id="281" r:id="rId12"/>
    <p:sldId id="282" r:id="rId13"/>
    <p:sldId id="283" r:id="rId14"/>
    <p:sldId id="284" r:id="rId15"/>
    <p:sldId id="272" r:id="rId16"/>
    <p:sldId id="277"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E4EB"/>
    <a:srgbClr val="F0D4E4"/>
    <a:srgbClr val="9E5ECE"/>
    <a:srgbClr val="4472C4"/>
    <a:srgbClr val="BF9000"/>
    <a:srgbClr val="D7D7D7"/>
    <a:srgbClr val="ADB9CA"/>
    <a:srgbClr val="79D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34559" autoAdjust="0"/>
    <p:restoredTop sz="86477" autoAdjust="0"/>
  </p:normalViewPr>
  <p:slideViewPr>
    <p:cSldViewPr snapToGrid="0">
      <p:cViewPr varScale="1">
        <p:scale>
          <a:sx n="72" d="100"/>
          <a:sy n="72" d="100"/>
        </p:scale>
        <p:origin x="105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038C2-2B6C-44FC-87E1-0E8380F0C8FB}"/>
              </a:ext>
            </a:extLst>
          </p:cNvPr>
          <p:cNvSpPr>
            <a:spLocks noGrp="1"/>
          </p:cNvSpPr>
          <p:nvPr>
            <p:ph type="title"/>
          </p:nvPr>
        </p:nvSpPr>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812EE74C-7727-4E99-83CE-1E466D31F3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C3F667-F76E-4817-AE0C-C105B5507A4B}"/>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5" name="Footer Placeholder 4">
            <a:extLst>
              <a:ext uri="{FF2B5EF4-FFF2-40B4-BE49-F238E27FC236}">
                <a16:creationId xmlns:a16="http://schemas.microsoft.com/office/drawing/2014/main" id="{DFE85ECA-DB83-4007-B68F-84738E5855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B18289-CC16-4B18-B455-4651D2A1AE53}"/>
              </a:ext>
            </a:extLst>
          </p:cNvPr>
          <p:cNvSpPr>
            <a:spLocks noGrp="1"/>
          </p:cNvSpPr>
          <p:nvPr>
            <p:ph type="sldNum" sz="quarter" idx="12"/>
          </p:nvPr>
        </p:nvSpPr>
        <p:spPr/>
        <p:txBody>
          <a:bodyPr/>
          <a:lstStyle/>
          <a:p>
            <a:fld id="{FE31C3E7-D0C6-407C-B1E8-12E3E209B327}" type="slidenum">
              <a:rPr lang="en-IN" smtClean="0"/>
              <a:t>‹#›</a:t>
            </a:fld>
            <a:endParaRPr lang="en-IN"/>
          </a:p>
        </p:txBody>
      </p:sp>
      <p:pic>
        <p:nvPicPr>
          <p:cNvPr id="7" name="Picture 2" descr="Related image">
            <a:extLst>
              <a:ext uri="{FF2B5EF4-FFF2-40B4-BE49-F238E27FC236}">
                <a16:creationId xmlns:a16="http://schemas.microsoft.com/office/drawing/2014/main" id="{3BCA800A-1AAD-499F-B087-93C637411ED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56936" y="-47928"/>
            <a:ext cx="1635064" cy="195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02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BD245D-5236-4D35-B8A5-5ABA13FDAC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387575-B2B0-490F-94AA-CBCB995648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D976BA-E073-4E5B-834D-249C757555DE}"/>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5" name="Footer Placeholder 4">
            <a:extLst>
              <a:ext uri="{FF2B5EF4-FFF2-40B4-BE49-F238E27FC236}">
                <a16:creationId xmlns:a16="http://schemas.microsoft.com/office/drawing/2014/main" id="{75ADCC21-C72C-445B-9473-F8E90D9D7A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0FE9C2-1F63-42D5-83F1-33D41009D498}"/>
              </a:ext>
            </a:extLst>
          </p:cNvPr>
          <p:cNvSpPr>
            <a:spLocks noGrp="1"/>
          </p:cNvSpPr>
          <p:nvPr>
            <p:ph type="sldNum" sz="quarter" idx="12"/>
          </p:nvPr>
        </p:nvSpPr>
        <p:spPr/>
        <p:txBody>
          <a:bodyPr/>
          <a:lstStyle/>
          <a:p>
            <a:fld id="{FE31C3E7-D0C6-407C-B1E8-12E3E209B327}" type="slidenum">
              <a:rPr lang="en-IN" smtClean="0"/>
              <a:t>‹#›</a:t>
            </a:fld>
            <a:endParaRPr lang="en-IN"/>
          </a:p>
        </p:txBody>
      </p:sp>
    </p:spTree>
    <p:extLst>
      <p:ext uri="{BB962C8B-B14F-4D97-AF65-F5344CB8AC3E}">
        <p14:creationId xmlns:p14="http://schemas.microsoft.com/office/powerpoint/2010/main" val="3375460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CBE2-D398-4776-AD14-B9C7315B90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37AFDE-6564-449C-8351-B7739CB5D6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73314A-4A65-4C1C-8E0D-DEB0296E4EB0}"/>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5" name="Footer Placeholder 4">
            <a:extLst>
              <a:ext uri="{FF2B5EF4-FFF2-40B4-BE49-F238E27FC236}">
                <a16:creationId xmlns:a16="http://schemas.microsoft.com/office/drawing/2014/main" id="{DED20FF3-81A3-43C4-9C4E-34E0A01AD2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EB53DB-6F83-4592-BE08-97A952C71D83}"/>
              </a:ext>
            </a:extLst>
          </p:cNvPr>
          <p:cNvSpPr>
            <a:spLocks noGrp="1"/>
          </p:cNvSpPr>
          <p:nvPr>
            <p:ph type="sldNum" sz="quarter" idx="12"/>
          </p:nvPr>
        </p:nvSpPr>
        <p:spPr/>
        <p:txBody>
          <a:bodyPr/>
          <a:lstStyle/>
          <a:p>
            <a:fld id="{FE31C3E7-D0C6-407C-B1E8-12E3E209B327}" type="slidenum">
              <a:rPr lang="en-IN" smtClean="0"/>
              <a:t>‹#›</a:t>
            </a:fld>
            <a:endParaRPr lang="en-IN"/>
          </a:p>
        </p:txBody>
      </p:sp>
      <p:pic>
        <p:nvPicPr>
          <p:cNvPr id="7" name="Picture 2" descr="Related image">
            <a:extLst>
              <a:ext uri="{FF2B5EF4-FFF2-40B4-BE49-F238E27FC236}">
                <a16:creationId xmlns:a16="http://schemas.microsoft.com/office/drawing/2014/main" id="{4C3C2A94-99DC-48A9-9CE0-95C8FD674CE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1806" y="23813"/>
            <a:ext cx="1010194" cy="120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038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BD86-85A3-44E5-9110-767856796C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B119FA-686A-4515-BDF8-7DB55B3D42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AF4CAFA-3FAC-4C7E-A94D-39A082FB30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7D0470-98E7-45BA-ACF9-4475E64B4A68}"/>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6" name="Footer Placeholder 5">
            <a:extLst>
              <a:ext uri="{FF2B5EF4-FFF2-40B4-BE49-F238E27FC236}">
                <a16:creationId xmlns:a16="http://schemas.microsoft.com/office/drawing/2014/main" id="{E86708CD-98EE-4855-8480-6C02A1A14E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0F2205-4C2A-4AC4-A601-17780CB4E7CF}"/>
              </a:ext>
            </a:extLst>
          </p:cNvPr>
          <p:cNvSpPr>
            <a:spLocks noGrp="1"/>
          </p:cNvSpPr>
          <p:nvPr>
            <p:ph type="sldNum" sz="quarter" idx="12"/>
          </p:nvPr>
        </p:nvSpPr>
        <p:spPr/>
        <p:txBody>
          <a:bodyPr/>
          <a:lstStyle/>
          <a:p>
            <a:fld id="{FE31C3E7-D0C6-407C-B1E8-12E3E209B327}" type="slidenum">
              <a:rPr lang="en-IN" smtClean="0"/>
              <a:t>‹#›</a:t>
            </a:fld>
            <a:endParaRPr lang="en-IN"/>
          </a:p>
        </p:txBody>
      </p:sp>
      <p:pic>
        <p:nvPicPr>
          <p:cNvPr id="9" name="Picture 2" descr="Related image">
            <a:extLst>
              <a:ext uri="{FF2B5EF4-FFF2-40B4-BE49-F238E27FC236}">
                <a16:creationId xmlns:a16="http://schemas.microsoft.com/office/drawing/2014/main" id="{0C52605F-54C1-4354-9CB5-C4A3FA8D166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1806" y="23813"/>
            <a:ext cx="1010194" cy="120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248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5440-4A20-48FA-9250-348059AEF1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DB57F3-A871-41B3-B58B-17450F2428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1A5A86A-8928-4FB6-B812-3E71608F9B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01C4331-8BCC-40CA-8E15-0D9AB6F81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8A579DC-ECF9-4E4D-B6D4-1E7EB5D8EC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5312C1D-9B90-4F07-8391-7931E92CECF9}"/>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8" name="Footer Placeholder 7">
            <a:extLst>
              <a:ext uri="{FF2B5EF4-FFF2-40B4-BE49-F238E27FC236}">
                <a16:creationId xmlns:a16="http://schemas.microsoft.com/office/drawing/2014/main" id="{821807E5-4F3E-40F1-A010-98D6F8EE9C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03BAC28-E9C4-459C-AB37-E6008D0904FF}"/>
              </a:ext>
            </a:extLst>
          </p:cNvPr>
          <p:cNvSpPr>
            <a:spLocks noGrp="1"/>
          </p:cNvSpPr>
          <p:nvPr>
            <p:ph type="sldNum" sz="quarter" idx="12"/>
          </p:nvPr>
        </p:nvSpPr>
        <p:spPr/>
        <p:txBody>
          <a:bodyPr/>
          <a:lstStyle/>
          <a:p>
            <a:fld id="{FE31C3E7-D0C6-407C-B1E8-12E3E209B327}" type="slidenum">
              <a:rPr lang="en-IN" smtClean="0"/>
              <a:t>‹#›</a:t>
            </a:fld>
            <a:endParaRPr lang="en-IN"/>
          </a:p>
        </p:txBody>
      </p:sp>
      <p:pic>
        <p:nvPicPr>
          <p:cNvPr id="10" name="Picture 2" descr="Related image">
            <a:extLst>
              <a:ext uri="{FF2B5EF4-FFF2-40B4-BE49-F238E27FC236}">
                <a16:creationId xmlns:a16="http://schemas.microsoft.com/office/drawing/2014/main" id="{52330B5E-A360-4894-A43F-87F36E4014D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1806" y="23813"/>
            <a:ext cx="1010194" cy="120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856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8B2EB-2A15-4A3A-A049-79923E3CA0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FB4698-F99E-4A31-A24E-BE2E28973DDC}"/>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4" name="Footer Placeholder 3">
            <a:extLst>
              <a:ext uri="{FF2B5EF4-FFF2-40B4-BE49-F238E27FC236}">
                <a16:creationId xmlns:a16="http://schemas.microsoft.com/office/drawing/2014/main" id="{EE0DF4D6-B028-429F-82F0-EE77B11397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FCA269-6E53-49F1-A033-58A4631162CD}"/>
              </a:ext>
            </a:extLst>
          </p:cNvPr>
          <p:cNvSpPr>
            <a:spLocks noGrp="1"/>
          </p:cNvSpPr>
          <p:nvPr>
            <p:ph type="sldNum" sz="quarter" idx="12"/>
          </p:nvPr>
        </p:nvSpPr>
        <p:spPr/>
        <p:txBody>
          <a:bodyPr/>
          <a:lstStyle/>
          <a:p>
            <a:fld id="{FE31C3E7-D0C6-407C-B1E8-12E3E209B327}" type="slidenum">
              <a:rPr lang="en-IN" smtClean="0"/>
              <a:t>‹#›</a:t>
            </a:fld>
            <a:endParaRPr lang="en-IN"/>
          </a:p>
        </p:txBody>
      </p:sp>
      <p:pic>
        <p:nvPicPr>
          <p:cNvPr id="7" name="Picture 2" descr="Related image">
            <a:extLst>
              <a:ext uri="{FF2B5EF4-FFF2-40B4-BE49-F238E27FC236}">
                <a16:creationId xmlns:a16="http://schemas.microsoft.com/office/drawing/2014/main" id="{AF361C40-AEEF-4C29-81C4-EDB29899A42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1806" y="23813"/>
            <a:ext cx="1010194" cy="120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75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5A3F7-63C2-4787-A7D7-4F81BB8FCFF2}"/>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3" name="Footer Placeholder 2">
            <a:extLst>
              <a:ext uri="{FF2B5EF4-FFF2-40B4-BE49-F238E27FC236}">
                <a16:creationId xmlns:a16="http://schemas.microsoft.com/office/drawing/2014/main" id="{DE87EF9F-E6F0-4E73-ABF0-B607485F69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7DE483F-F97B-4F80-A8E5-7117F1E2BAEE}"/>
              </a:ext>
            </a:extLst>
          </p:cNvPr>
          <p:cNvSpPr>
            <a:spLocks noGrp="1"/>
          </p:cNvSpPr>
          <p:nvPr>
            <p:ph type="sldNum" sz="quarter" idx="12"/>
          </p:nvPr>
        </p:nvSpPr>
        <p:spPr/>
        <p:txBody>
          <a:bodyPr/>
          <a:lstStyle/>
          <a:p>
            <a:fld id="{FE31C3E7-D0C6-407C-B1E8-12E3E209B327}" type="slidenum">
              <a:rPr lang="en-IN" smtClean="0"/>
              <a:t>‹#›</a:t>
            </a:fld>
            <a:endParaRPr lang="en-IN"/>
          </a:p>
        </p:txBody>
      </p:sp>
      <p:pic>
        <p:nvPicPr>
          <p:cNvPr id="5" name="Picture 2" descr="Related image">
            <a:extLst>
              <a:ext uri="{FF2B5EF4-FFF2-40B4-BE49-F238E27FC236}">
                <a16:creationId xmlns:a16="http://schemas.microsoft.com/office/drawing/2014/main" id="{BBA6EFBC-5299-4543-AF60-DDCEC01BBE9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1806" y="23813"/>
            <a:ext cx="1010194" cy="120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54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C3591-2425-4A80-996F-01A9FCD071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5054A2-E5A8-409E-B564-31F2E81F8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85D5CB-6414-486B-B0F7-92C69151C0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50175B-9C7E-4574-8F93-489215125907}"/>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6" name="Footer Placeholder 5">
            <a:extLst>
              <a:ext uri="{FF2B5EF4-FFF2-40B4-BE49-F238E27FC236}">
                <a16:creationId xmlns:a16="http://schemas.microsoft.com/office/drawing/2014/main" id="{13331155-771B-42C5-906A-72BA65923F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59188D-D154-486F-85EB-FECEEE253F3E}"/>
              </a:ext>
            </a:extLst>
          </p:cNvPr>
          <p:cNvSpPr>
            <a:spLocks noGrp="1"/>
          </p:cNvSpPr>
          <p:nvPr>
            <p:ph type="sldNum" sz="quarter" idx="12"/>
          </p:nvPr>
        </p:nvSpPr>
        <p:spPr/>
        <p:txBody>
          <a:bodyPr/>
          <a:lstStyle/>
          <a:p>
            <a:fld id="{FE31C3E7-D0C6-407C-B1E8-12E3E209B327}" type="slidenum">
              <a:rPr lang="en-IN" smtClean="0"/>
              <a:t>‹#›</a:t>
            </a:fld>
            <a:endParaRPr lang="en-IN"/>
          </a:p>
        </p:txBody>
      </p:sp>
      <p:pic>
        <p:nvPicPr>
          <p:cNvPr id="8" name="Picture 2" descr="Related image">
            <a:extLst>
              <a:ext uri="{FF2B5EF4-FFF2-40B4-BE49-F238E27FC236}">
                <a16:creationId xmlns:a16="http://schemas.microsoft.com/office/drawing/2014/main" id="{09E9E258-0456-4CA5-84DF-52A1CC048B8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1806" y="23813"/>
            <a:ext cx="1010194" cy="120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446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164E0-83FB-4AD3-B721-C6704E0B0B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E0C6904-2EDC-4BF4-B2FD-AA4CC6F306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3BD97F-6CD3-4A42-B186-0FFE5CC82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DCAB51-8D63-47F2-AD0E-5410A3EA76F5}"/>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6" name="Footer Placeholder 5">
            <a:extLst>
              <a:ext uri="{FF2B5EF4-FFF2-40B4-BE49-F238E27FC236}">
                <a16:creationId xmlns:a16="http://schemas.microsoft.com/office/drawing/2014/main" id="{18FAE3CF-14E1-4A8A-96CC-BB81553B76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3FD878-D9C5-43E6-9201-AC9DCB7C76F1}"/>
              </a:ext>
            </a:extLst>
          </p:cNvPr>
          <p:cNvSpPr>
            <a:spLocks noGrp="1"/>
          </p:cNvSpPr>
          <p:nvPr>
            <p:ph type="sldNum" sz="quarter" idx="12"/>
          </p:nvPr>
        </p:nvSpPr>
        <p:spPr/>
        <p:txBody>
          <a:bodyPr/>
          <a:lstStyle/>
          <a:p>
            <a:fld id="{FE31C3E7-D0C6-407C-B1E8-12E3E209B327}" type="slidenum">
              <a:rPr lang="en-IN" smtClean="0"/>
              <a:t>‹#›</a:t>
            </a:fld>
            <a:endParaRPr lang="en-IN"/>
          </a:p>
        </p:txBody>
      </p:sp>
      <p:pic>
        <p:nvPicPr>
          <p:cNvPr id="8" name="Picture 2" descr="Related image">
            <a:extLst>
              <a:ext uri="{FF2B5EF4-FFF2-40B4-BE49-F238E27FC236}">
                <a16:creationId xmlns:a16="http://schemas.microsoft.com/office/drawing/2014/main" id="{F4D4E2F3-1DD6-4E7B-99CF-4F939076C82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1806" y="23813"/>
            <a:ext cx="1010194" cy="120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89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81D4-EE31-4D01-81CE-7B4A78E3C4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27EBB6-9AEB-4E07-8635-5564B5315F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E64653-E11C-4406-B643-CC9D4DAD94EF}"/>
              </a:ext>
            </a:extLst>
          </p:cNvPr>
          <p:cNvSpPr>
            <a:spLocks noGrp="1"/>
          </p:cNvSpPr>
          <p:nvPr>
            <p:ph type="dt" sz="half" idx="10"/>
          </p:nvPr>
        </p:nvSpPr>
        <p:spPr/>
        <p:txBody>
          <a:bodyPr/>
          <a:lstStyle/>
          <a:p>
            <a:fld id="{93758009-1331-421C-A636-4F7EAD6F9ABB}" type="datetimeFigureOut">
              <a:rPr lang="en-IN" smtClean="0"/>
              <a:t>03-07-2020</a:t>
            </a:fld>
            <a:endParaRPr lang="en-IN"/>
          </a:p>
        </p:txBody>
      </p:sp>
      <p:sp>
        <p:nvSpPr>
          <p:cNvPr id="5" name="Footer Placeholder 4">
            <a:extLst>
              <a:ext uri="{FF2B5EF4-FFF2-40B4-BE49-F238E27FC236}">
                <a16:creationId xmlns:a16="http://schemas.microsoft.com/office/drawing/2014/main" id="{6108A9BD-5E8B-48E7-BC6D-D8EE0D5C67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4DB466-0CAE-4AA4-A23F-637B116EE19C}"/>
              </a:ext>
            </a:extLst>
          </p:cNvPr>
          <p:cNvSpPr>
            <a:spLocks noGrp="1"/>
          </p:cNvSpPr>
          <p:nvPr>
            <p:ph type="sldNum" sz="quarter" idx="12"/>
          </p:nvPr>
        </p:nvSpPr>
        <p:spPr/>
        <p:txBody>
          <a:bodyPr/>
          <a:lstStyle/>
          <a:p>
            <a:fld id="{FE31C3E7-D0C6-407C-B1E8-12E3E209B327}" type="slidenum">
              <a:rPr lang="en-IN" smtClean="0"/>
              <a:t>‹#›</a:t>
            </a:fld>
            <a:endParaRPr lang="en-IN"/>
          </a:p>
        </p:txBody>
      </p:sp>
      <p:pic>
        <p:nvPicPr>
          <p:cNvPr id="7" name="Picture 2" descr="Related image">
            <a:extLst>
              <a:ext uri="{FF2B5EF4-FFF2-40B4-BE49-F238E27FC236}">
                <a16:creationId xmlns:a16="http://schemas.microsoft.com/office/drawing/2014/main" id="{BFC1C0F3-6535-4BAC-A57F-44E7881544A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1806" y="23813"/>
            <a:ext cx="1010194" cy="120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504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7" name="Picture 3" descr="C:\Users\admin\Desktop\PPT Images\improvingret 1.jpg"/>
          <p:cNvPicPr>
            <a:picLocks noChangeAspect="1" noChangeArrowheads="1"/>
          </p:cNvPicPr>
          <p:nvPr userDrawn="1"/>
        </p:nvPicPr>
        <p:blipFill>
          <a:blip r:embed="rId12">
            <a:extLst>
              <a:ext uri="{BEBA8EAE-BF5A-486C-A8C5-ECC9F3942E4B}">
                <a14:imgProps xmlns:a14="http://schemas.microsoft.com/office/drawing/2010/main">
                  <a14:imgLayer r:embed="rId13">
                    <a14:imgEffect>
                      <a14:sharpenSoften amount="-9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7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0F75995F-B44C-42A7-BB12-299512448A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810A4C-4447-4FA4-9191-FEA23D9D64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93FA65-D0F3-424A-A876-FFF9F1A118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58009-1331-421C-A636-4F7EAD6F9ABB}" type="datetimeFigureOut">
              <a:rPr lang="en-IN" smtClean="0"/>
              <a:t>03-07-2020</a:t>
            </a:fld>
            <a:endParaRPr lang="en-IN"/>
          </a:p>
        </p:txBody>
      </p:sp>
      <p:sp>
        <p:nvSpPr>
          <p:cNvPr id="5" name="Footer Placeholder 4">
            <a:extLst>
              <a:ext uri="{FF2B5EF4-FFF2-40B4-BE49-F238E27FC236}">
                <a16:creationId xmlns:a16="http://schemas.microsoft.com/office/drawing/2014/main" id="{276E6165-84E8-48A6-BEFF-71726255BA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959CFB5-F0E1-483E-9E83-A9F3DE4531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31C3E7-D0C6-407C-B1E8-12E3E209B327}" type="slidenum">
              <a:rPr lang="en-IN" smtClean="0"/>
              <a:t>‹#›</a:t>
            </a:fld>
            <a:endParaRPr lang="en-IN"/>
          </a:p>
        </p:txBody>
      </p:sp>
    </p:spTree>
    <p:extLst>
      <p:ext uri="{BB962C8B-B14F-4D97-AF65-F5344CB8AC3E}">
        <p14:creationId xmlns:p14="http://schemas.microsoft.com/office/powerpoint/2010/main" val="107783961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B141C2-DE19-40A8-885A-147C43493644}"/>
              </a:ext>
            </a:extLst>
          </p:cNvPr>
          <p:cNvSpPr txBox="1">
            <a:spLocks/>
          </p:cNvSpPr>
          <p:nvPr/>
        </p:nvSpPr>
        <p:spPr>
          <a:xfrm>
            <a:off x="2544417" y="1696278"/>
            <a:ext cx="9647583" cy="4956313"/>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7200" b="1" dirty="0"/>
          </a:p>
          <a:p>
            <a:pPr algn="ctr"/>
            <a:r>
              <a:rPr lang="en-IN" sz="7200" b="1" dirty="0"/>
              <a:t>E-Dressing</a:t>
            </a:r>
          </a:p>
          <a:p>
            <a:pPr algn="ctr"/>
            <a:r>
              <a:rPr lang="en-IN" sz="3200" b="1" dirty="0"/>
              <a:t>A virtual trial room</a:t>
            </a:r>
          </a:p>
          <a:p>
            <a:pPr algn="ctr"/>
            <a:endParaRPr lang="en-IN" sz="3200" b="1" dirty="0"/>
          </a:p>
          <a:p>
            <a:pPr algn="r"/>
            <a:r>
              <a:rPr lang="en-IN" sz="3200" b="1" dirty="0"/>
              <a:t>Team – </a:t>
            </a:r>
            <a:r>
              <a:rPr lang="en-IN" sz="3200" b="1" dirty="0" err="1"/>
              <a:t>PowerTechBoys</a:t>
            </a:r>
            <a:endParaRPr lang="vi-VN" sz="3200" b="1" dirty="0"/>
          </a:p>
          <a:p>
            <a:pPr algn="r"/>
            <a:r>
              <a:rPr lang="vi-VN" sz="3200" dirty="0"/>
              <a:t>Sử Huy Cường : 1651010022</a:t>
            </a:r>
          </a:p>
          <a:p>
            <a:pPr algn="r"/>
            <a:r>
              <a:rPr lang="vi-VN" sz="3200" dirty="0"/>
              <a:t>Nguyễn Mạnh Cường: 1651010021</a:t>
            </a:r>
          </a:p>
          <a:p>
            <a:pPr algn="r"/>
            <a:r>
              <a:rPr lang="vi-VN" sz="3200" dirty="0"/>
              <a:t>Nguyễn Tấn Sang: 1651010121</a:t>
            </a:r>
            <a:endParaRPr lang="en-IN" sz="3200" dirty="0"/>
          </a:p>
          <a:p>
            <a:pPr algn="ctr"/>
            <a:endParaRPr lang="en-IN" sz="3200" b="1" dirty="0"/>
          </a:p>
          <a:p>
            <a:pPr algn="ctr"/>
            <a:endParaRPr lang="en-IN" sz="3200" b="1" dirty="0"/>
          </a:p>
        </p:txBody>
      </p:sp>
    </p:spTree>
    <p:extLst>
      <p:ext uri="{BB962C8B-B14F-4D97-AF65-F5344CB8AC3E}">
        <p14:creationId xmlns:p14="http://schemas.microsoft.com/office/powerpoint/2010/main" val="385146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3B141C2-DE19-40A8-885A-147C43493644}"/>
              </a:ext>
            </a:extLst>
          </p:cNvPr>
          <p:cNvSpPr txBox="1">
            <a:spLocks/>
          </p:cNvSpPr>
          <p:nvPr/>
        </p:nvSpPr>
        <p:spPr>
          <a:xfrm>
            <a:off x="549408" y="1425831"/>
            <a:ext cx="10038460" cy="2581275"/>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000" b="1"/>
          </a:p>
        </p:txBody>
      </p:sp>
      <p:sp>
        <p:nvSpPr>
          <p:cNvPr id="19" name="Title 1">
            <a:extLst>
              <a:ext uri="{FF2B5EF4-FFF2-40B4-BE49-F238E27FC236}">
                <a16:creationId xmlns:a16="http://schemas.microsoft.com/office/drawing/2014/main" id="{ADA939CA-853A-40F0-961C-0D1557AA99EA}"/>
              </a:ext>
            </a:extLst>
          </p:cNvPr>
          <p:cNvSpPr txBox="1">
            <a:spLocks/>
          </p:cNvSpPr>
          <p:nvPr/>
        </p:nvSpPr>
        <p:spPr>
          <a:xfrm>
            <a:off x="549407" y="4007106"/>
            <a:ext cx="10038460" cy="2632233"/>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500"/>
              <a:t>	Build hệ thống nhận diện khuôn mặt </a:t>
            </a:r>
          </a:p>
          <a:p>
            <a:r>
              <a:rPr lang="vi-VN" sz="2500"/>
              <a:t>Bước 1: Xác định và lấy ra các khuôn mặt, thân hình cơ thể trong hình ảnh.</a:t>
            </a:r>
          </a:p>
          <a:p>
            <a:r>
              <a:rPr lang="vi-VN" sz="2500"/>
              <a:t>Bước 2: Từ các hình ảnh các khuôn mặt, thân hình cơ thể lấy ra từ bước 1 , thực hiện việc phân tích , trích xuất đặc trưng của khuôn mặt, cơ thể. </a:t>
            </a:r>
          </a:p>
          <a:p>
            <a:r>
              <a:rPr lang="vi-VN" sz="2500"/>
              <a:t>Bước 3: Từ các thông tin có được sau khi phân tích , kết luận và xác minh bộ phận người dùng</a:t>
            </a:r>
          </a:p>
        </p:txBody>
      </p:sp>
      <p:sp>
        <p:nvSpPr>
          <p:cNvPr id="10" name="Title 1">
            <a:extLst>
              <a:ext uri="{FF2B5EF4-FFF2-40B4-BE49-F238E27FC236}">
                <a16:creationId xmlns:a16="http://schemas.microsoft.com/office/drawing/2014/main" id="{003C692E-3D36-4B10-B343-E9F068C79FA3}"/>
              </a:ext>
            </a:extLst>
          </p:cNvPr>
          <p:cNvSpPr txBox="1">
            <a:spLocks/>
          </p:cNvSpPr>
          <p:nvPr/>
        </p:nvSpPr>
        <p:spPr>
          <a:xfrm>
            <a:off x="549407" y="21866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pic>
        <p:nvPicPr>
          <p:cNvPr id="4" name="Picture 3">
            <a:extLst>
              <a:ext uri="{FF2B5EF4-FFF2-40B4-BE49-F238E27FC236}">
                <a16:creationId xmlns:a16="http://schemas.microsoft.com/office/drawing/2014/main" id="{62035E5B-3767-4D91-9A7F-A7D785427CDD}"/>
              </a:ext>
            </a:extLst>
          </p:cNvPr>
          <p:cNvPicPr>
            <a:picLocks noChangeAspect="1"/>
          </p:cNvPicPr>
          <p:nvPr/>
        </p:nvPicPr>
        <p:blipFill>
          <a:blip r:embed="rId2"/>
          <a:stretch>
            <a:fillRect/>
          </a:stretch>
        </p:blipFill>
        <p:spPr>
          <a:xfrm>
            <a:off x="5526364" y="1425830"/>
            <a:ext cx="5061503" cy="2581275"/>
          </a:xfrm>
          <a:prstGeom prst="rect">
            <a:avLst/>
          </a:prstGeom>
        </p:spPr>
      </p:pic>
      <p:pic>
        <p:nvPicPr>
          <p:cNvPr id="5" name="Picture 4">
            <a:extLst>
              <a:ext uri="{FF2B5EF4-FFF2-40B4-BE49-F238E27FC236}">
                <a16:creationId xmlns:a16="http://schemas.microsoft.com/office/drawing/2014/main" id="{CFEED7CE-BC36-4485-9E7D-96070388F954}"/>
              </a:ext>
            </a:extLst>
          </p:cNvPr>
          <p:cNvPicPr>
            <a:picLocks noChangeAspect="1"/>
          </p:cNvPicPr>
          <p:nvPr/>
        </p:nvPicPr>
        <p:blipFill>
          <a:blip r:embed="rId3"/>
          <a:stretch>
            <a:fillRect/>
          </a:stretch>
        </p:blipFill>
        <p:spPr>
          <a:xfrm>
            <a:off x="549407" y="1425830"/>
            <a:ext cx="4698454" cy="2476500"/>
          </a:xfrm>
          <a:prstGeom prst="rect">
            <a:avLst/>
          </a:prstGeom>
        </p:spPr>
      </p:pic>
    </p:spTree>
    <p:extLst>
      <p:ext uri="{BB962C8B-B14F-4D97-AF65-F5344CB8AC3E}">
        <p14:creationId xmlns:p14="http://schemas.microsoft.com/office/powerpoint/2010/main" val="22157830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3B141C2-DE19-40A8-885A-147C43493644}"/>
              </a:ext>
            </a:extLst>
          </p:cNvPr>
          <p:cNvSpPr txBox="1">
            <a:spLocks/>
          </p:cNvSpPr>
          <p:nvPr/>
        </p:nvSpPr>
        <p:spPr>
          <a:xfrm>
            <a:off x="549408" y="1425831"/>
            <a:ext cx="3121444" cy="1600199"/>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000" b="1"/>
          </a:p>
        </p:txBody>
      </p:sp>
      <p:sp>
        <p:nvSpPr>
          <p:cNvPr id="19" name="Title 1">
            <a:extLst>
              <a:ext uri="{FF2B5EF4-FFF2-40B4-BE49-F238E27FC236}">
                <a16:creationId xmlns:a16="http://schemas.microsoft.com/office/drawing/2014/main" id="{ADA939CA-853A-40F0-961C-0D1557AA99EA}"/>
              </a:ext>
            </a:extLst>
          </p:cNvPr>
          <p:cNvSpPr txBox="1">
            <a:spLocks/>
          </p:cNvSpPr>
          <p:nvPr/>
        </p:nvSpPr>
        <p:spPr>
          <a:xfrm>
            <a:off x="600530" y="3309730"/>
            <a:ext cx="10345766" cy="2632233"/>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500"/>
              <a:t>	Gunicorn là một trong những python web server theo chuẩn WSGI(Web Server Gateway Interface). Nó ổn định và được triển khai nhiều trong các môi trường sản phẩm thực tế.</a:t>
            </a:r>
          </a:p>
          <a:p>
            <a:r>
              <a:rPr lang="vi-VN" sz="2500"/>
              <a:t>	Instagram là một trong những website mạng xã hội lớn nhất thế giới, được xây dựng bằng python và triển khai dùng gunicorn</a:t>
            </a:r>
          </a:p>
          <a:p>
            <a:r>
              <a:rPr lang="vi-VN" sz="2500"/>
              <a:t>Gunicorm rất dễ sử dụng , hỗ trợ tốt cho nhiều web framework khác nhau như Django, Flask..</a:t>
            </a:r>
          </a:p>
        </p:txBody>
      </p:sp>
      <p:sp>
        <p:nvSpPr>
          <p:cNvPr id="10" name="Title 1">
            <a:extLst>
              <a:ext uri="{FF2B5EF4-FFF2-40B4-BE49-F238E27FC236}">
                <a16:creationId xmlns:a16="http://schemas.microsoft.com/office/drawing/2014/main" id="{003C692E-3D36-4B10-B343-E9F068C79FA3}"/>
              </a:ext>
            </a:extLst>
          </p:cNvPr>
          <p:cNvSpPr txBox="1">
            <a:spLocks/>
          </p:cNvSpPr>
          <p:nvPr/>
        </p:nvSpPr>
        <p:spPr>
          <a:xfrm>
            <a:off x="549407" y="21866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pic>
        <p:nvPicPr>
          <p:cNvPr id="2" name="Picture 1">
            <a:extLst>
              <a:ext uri="{FF2B5EF4-FFF2-40B4-BE49-F238E27FC236}">
                <a16:creationId xmlns:a16="http://schemas.microsoft.com/office/drawing/2014/main" id="{B6963E70-08C6-4FED-9BE3-EF4C86475EA6}"/>
              </a:ext>
            </a:extLst>
          </p:cNvPr>
          <p:cNvPicPr>
            <a:picLocks noChangeAspect="1"/>
          </p:cNvPicPr>
          <p:nvPr/>
        </p:nvPicPr>
        <p:blipFill>
          <a:blip r:embed="rId2"/>
          <a:stretch>
            <a:fillRect/>
          </a:stretch>
        </p:blipFill>
        <p:spPr>
          <a:xfrm>
            <a:off x="600531" y="1425830"/>
            <a:ext cx="2886075" cy="1600200"/>
          </a:xfrm>
          <a:prstGeom prst="rect">
            <a:avLst/>
          </a:prstGeom>
        </p:spPr>
      </p:pic>
    </p:spTree>
    <p:extLst>
      <p:ext uri="{BB962C8B-B14F-4D97-AF65-F5344CB8AC3E}">
        <p14:creationId xmlns:p14="http://schemas.microsoft.com/office/powerpoint/2010/main" val="17906227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3B141C2-DE19-40A8-885A-147C43493644}"/>
              </a:ext>
            </a:extLst>
          </p:cNvPr>
          <p:cNvSpPr txBox="1">
            <a:spLocks/>
          </p:cNvSpPr>
          <p:nvPr/>
        </p:nvSpPr>
        <p:spPr>
          <a:xfrm>
            <a:off x="549408" y="1425831"/>
            <a:ext cx="3161201" cy="1600199"/>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000" b="1"/>
          </a:p>
        </p:txBody>
      </p:sp>
      <p:sp>
        <p:nvSpPr>
          <p:cNvPr id="19" name="Title 1">
            <a:extLst>
              <a:ext uri="{FF2B5EF4-FFF2-40B4-BE49-F238E27FC236}">
                <a16:creationId xmlns:a16="http://schemas.microsoft.com/office/drawing/2014/main" id="{ADA939CA-853A-40F0-961C-0D1557AA99EA}"/>
              </a:ext>
            </a:extLst>
          </p:cNvPr>
          <p:cNvSpPr txBox="1">
            <a:spLocks/>
          </p:cNvSpPr>
          <p:nvPr/>
        </p:nvSpPr>
        <p:spPr>
          <a:xfrm>
            <a:off x="549407" y="3140765"/>
            <a:ext cx="11298036" cy="3498574"/>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500"/>
              <a:t>Các đặc điểm của Gunicorn</a:t>
            </a:r>
          </a:p>
          <a:p>
            <a:pPr marL="342900" indent="-342900">
              <a:buFontTx/>
              <a:buChar char="-"/>
            </a:pPr>
            <a:r>
              <a:rPr lang="vi-VN" sz="2500"/>
              <a:t>Có thể chạy bất kỳ ứng dụng và framework Python web nào theo chuẩn WSGI</a:t>
            </a:r>
          </a:p>
          <a:p>
            <a:pPr marL="342900" indent="-342900">
              <a:buFontTx/>
              <a:buChar char="-"/>
            </a:pPr>
            <a:r>
              <a:rPr lang="vi-VN" sz="2500"/>
              <a:t>Dễ dàng thay thế các web service trong môi trường phát triển sản phẩm mà không cần thay đổi mã nguồn ứng dụng.</a:t>
            </a:r>
          </a:p>
          <a:p>
            <a:pPr marL="342900" indent="-342900">
              <a:buFontTx/>
              <a:buChar char="-"/>
            </a:pPr>
            <a:r>
              <a:rPr lang="vi-VN" sz="2500"/>
              <a:t>Hỗ trợ rất nhiều loại worker và các cấu hình cho từng loại worker</a:t>
            </a:r>
          </a:p>
          <a:p>
            <a:pPr marL="342900" indent="-342900">
              <a:buFontTx/>
              <a:buChar char="-"/>
            </a:pPr>
            <a:r>
              <a:rPr lang="vi-VN" sz="2500"/>
              <a:t>Hỗ trợ các loại worker đồng bộ và bất đồng bộ.</a:t>
            </a:r>
          </a:p>
          <a:p>
            <a:pPr marL="342900" indent="-342900">
              <a:buFontTx/>
              <a:buChar char="-"/>
            </a:pPr>
            <a:r>
              <a:rPr lang="vi-VN" sz="2500"/>
              <a:t>Hỗ trợ SQL </a:t>
            </a:r>
          </a:p>
          <a:p>
            <a:pPr marL="342900" indent="-342900">
              <a:buFontTx/>
              <a:buChar char="-"/>
            </a:pPr>
            <a:r>
              <a:rPr lang="vi-VN" sz="2500"/>
              <a:t>Hỗ trọ python 2 và python 3 </a:t>
            </a:r>
          </a:p>
        </p:txBody>
      </p:sp>
      <p:sp>
        <p:nvSpPr>
          <p:cNvPr id="10" name="Title 1">
            <a:extLst>
              <a:ext uri="{FF2B5EF4-FFF2-40B4-BE49-F238E27FC236}">
                <a16:creationId xmlns:a16="http://schemas.microsoft.com/office/drawing/2014/main" id="{003C692E-3D36-4B10-B343-E9F068C79FA3}"/>
              </a:ext>
            </a:extLst>
          </p:cNvPr>
          <p:cNvSpPr txBox="1">
            <a:spLocks/>
          </p:cNvSpPr>
          <p:nvPr/>
        </p:nvSpPr>
        <p:spPr>
          <a:xfrm>
            <a:off x="549407" y="21866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pic>
        <p:nvPicPr>
          <p:cNvPr id="7" name="Picture 6">
            <a:extLst>
              <a:ext uri="{FF2B5EF4-FFF2-40B4-BE49-F238E27FC236}">
                <a16:creationId xmlns:a16="http://schemas.microsoft.com/office/drawing/2014/main" id="{C567A37E-8D17-45C2-AC0A-2DBC1CF5D095}"/>
              </a:ext>
            </a:extLst>
          </p:cNvPr>
          <p:cNvPicPr>
            <a:picLocks noChangeAspect="1"/>
          </p:cNvPicPr>
          <p:nvPr/>
        </p:nvPicPr>
        <p:blipFill>
          <a:blip r:embed="rId2"/>
          <a:stretch>
            <a:fillRect/>
          </a:stretch>
        </p:blipFill>
        <p:spPr>
          <a:xfrm>
            <a:off x="600531" y="1425830"/>
            <a:ext cx="2886075" cy="1600200"/>
          </a:xfrm>
          <a:prstGeom prst="rect">
            <a:avLst/>
          </a:prstGeom>
        </p:spPr>
      </p:pic>
    </p:spTree>
    <p:extLst>
      <p:ext uri="{BB962C8B-B14F-4D97-AF65-F5344CB8AC3E}">
        <p14:creationId xmlns:p14="http://schemas.microsoft.com/office/powerpoint/2010/main" val="16131684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3B141C2-DE19-40A8-885A-147C43493644}"/>
              </a:ext>
            </a:extLst>
          </p:cNvPr>
          <p:cNvSpPr txBox="1">
            <a:spLocks/>
          </p:cNvSpPr>
          <p:nvPr/>
        </p:nvSpPr>
        <p:spPr>
          <a:xfrm>
            <a:off x="549408" y="1425831"/>
            <a:ext cx="3161201" cy="1600199"/>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000" b="1"/>
          </a:p>
        </p:txBody>
      </p:sp>
      <p:sp>
        <p:nvSpPr>
          <p:cNvPr id="19" name="Title 1">
            <a:extLst>
              <a:ext uri="{FF2B5EF4-FFF2-40B4-BE49-F238E27FC236}">
                <a16:creationId xmlns:a16="http://schemas.microsoft.com/office/drawing/2014/main" id="{ADA939CA-853A-40F0-961C-0D1557AA99EA}"/>
              </a:ext>
            </a:extLst>
          </p:cNvPr>
          <p:cNvSpPr txBox="1">
            <a:spLocks/>
          </p:cNvSpPr>
          <p:nvPr/>
        </p:nvSpPr>
        <p:spPr>
          <a:xfrm>
            <a:off x="549407" y="3317295"/>
            <a:ext cx="11298036" cy="3498574"/>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500" b="0" i="0">
                <a:solidFill>
                  <a:srgbClr val="1B1B1B"/>
                </a:solidFill>
                <a:effectLst/>
              </a:rPr>
              <a:t>	OpenCV (Open Computer Vision) là một thư viện mã nguồn mở hàng đầu cho xử lý về thị giác máy tính, machine learning, xử lý ảnh. OpenCV đươc viết bằng C/C++, vì vậy có tốc độ tính toán rất nhanh, có thể sử dụng với các ứng dụng liên quan đến thời gian thực. Opencv có các interface cho C/C++, Python Java vì vậy hỗ trợ được cho Window, Linux, MacOs lẫn Android, iOS OpenCV có cộng đồng hơn 47 nghìn người dùng và số lượng download vượt quá 6 triệu lần</a:t>
            </a:r>
            <a:endParaRPr lang="vi-VN" sz="2500"/>
          </a:p>
        </p:txBody>
      </p:sp>
      <p:sp>
        <p:nvSpPr>
          <p:cNvPr id="10" name="Title 1">
            <a:extLst>
              <a:ext uri="{FF2B5EF4-FFF2-40B4-BE49-F238E27FC236}">
                <a16:creationId xmlns:a16="http://schemas.microsoft.com/office/drawing/2014/main" id="{003C692E-3D36-4B10-B343-E9F068C79FA3}"/>
              </a:ext>
            </a:extLst>
          </p:cNvPr>
          <p:cNvSpPr txBox="1">
            <a:spLocks/>
          </p:cNvSpPr>
          <p:nvPr/>
        </p:nvSpPr>
        <p:spPr>
          <a:xfrm>
            <a:off x="549407" y="21866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pic>
        <p:nvPicPr>
          <p:cNvPr id="2" name="Picture 1">
            <a:extLst>
              <a:ext uri="{FF2B5EF4-FFF2-40B4-BE49-F238E27FC236}">
                <a16:creationId xmlns:a16="http://schemas.microsoft.com/office/drawing/2014/main" id="{55A725B8-A9AA-41DD-918D-D1163C4F9E51}"/>
              </a:ext>
            </a:extLst>
          </p:cNvPr>
          <p:cNvPicPr>
            <a:picLocks noChangeAspect="1"/>
          </p:cNvPicPr>
          <p:nvPr/>
        </p:nvPicPr>
        <p:blipFill>
          <a:blip r:embed="rId2"/>
          <a:stretch>
            <a:fillRect/>
          </a:stretch>
        </p:blipFill>
        <p:spPr>
          <a:xfrm>
            <a:off x="549407" y="1425831"/>
            <a:ext cx="5486400" cy="1714934"/>
          </a:xfrm>
          <a:prstGeom prst="rect">
            <a:avLst/>
          </a:prstGeom>
        </p:spPr>
      </p:pic>
    </p:spTree>
    <p:extLst>
      <p:ext uri="{BB962C8B-B14F-4D97-AF65-F5344CB8AC3E}">
        <p14:creationId xmlns:p14="http://schemas.microsoft.com/office/powerpoint/2010/main" val="2353570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3B141C2-DE19-40A8-885A-147C43493644}"/>
              </a:ext>
            </a:extLst>
          </p:cNvPr>
          <p:cNvSpPr txBox="1">
            <a:spLocks/>
          </p:cNvSpPr>
          <p:nvPr/>
        </p:nvSpPr>
        <p:spPr>
          <a:xfrm>
            <a:off x="549408" y="1679713"/>
            <a:ext cx="5218787" cy="4301594"/>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000" b="1"/>
          </a:p>
        </p:txBody>
      </p:sp>
      <p:sp>
        <p:nvSpPr>
          <p:cNvPr id="19" name="Title 1">
            <a:extLst>
              <a:ext uri="{FF2B5EF4-FFF2-40B4-BE49-F238E27FC236}">
                <a16:creationId xmlns:a16="http://schemas.microsoft.com/office/drawing/2014/main" id="{ADA939CA-853A-40F0-961C-0D1557AA99EA}"/>
              </a:ext>
            </a:extLst>
          </p:cNvPr>
          <p:cNvSpPr txBox="1">
            <a:spLocks/>
          </p:cNvSpPr>
          <p:nvPr/>
        </p:nvSpPr>
        <p:spPr>
          <a:xfrm>
            <a:off x="6423805" y="1679713"/>
            <a:ext cx="4698454" cy="4204252"/>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2500" b="0" i="0" dirty="0" err="1">
                <a:solidFill>
                  <a:srgbClr val="1B1B1B"/>
                </a:solidFill>
                <a:effectLst/>
                <a:latin typeface="Times New Roman" panose="02020603050405020304" pitchFamily="18" charset="0"/>
                <a:cs typeface="Times New Roman" panose="02020603050405020304" pitchFamily="18" charset="0"/>
              </a:rPr>
              <a:t>Opencv</a:t>
            </a:r>
            <a:r>
              <a:rPr lang="en-US" sz="2500" b="0" i="0" dirty="0">
                <a:solidFill>
                  <a:srgbClr val="1B1B1B"/>
                </a:solidFill>
                <a:effectLst/>
                <a:latin typeface="Times New Roman" panose="02020603050405020304" pitchFamily="18" charset="0"/>
                <a:cs typeface="Times New Roman" panose="02020603050405020304" pitchFamily="18" charset="0"/>
              </a:rPr>
              <a:t> </a:t>
            </a:r>
            <a:r>
              <a:rPr lang="en-US" sz="2500" b="0" i="0" dirty="0" err="1">
                <a:solidFill>
                  <a:srgbClr val="1B1B1B"/>
                </a:solidFill>
                <a:effectLst/>
                <a:latin typeface="Times New Roman" panose="02020603050405020304" pitchFamily="18" charset="0"/>
                <a:cs typeface="Times New Roman" panose="02020603050405020304" pitchFamily="18" charset="0"/>
              </a:rPr>
              <a:t>có</a:t>
            </a:r>
            <a:r>
              <a:rPr lang="en-US" sz="2500" b="0" i="0" dirty="0">
                <a:solidFill>
                  <a:srgbClr val="1B1B1B"/>
                </a:solidFill>
                <a:effectLst/>
                <a:latin typeface="Times New Roman" panose="02020603050405020304" pitchFamily="18" charset="0"/>
                <a:cs typeface="Times New Roman" panose="02020603050405020304" pitchFamily="18" charset="0"/>
              </a:rPr>
              <a:t> </a:t>
            </a:r>
            <a:r>
              <a:rPr lang="en-US" sz="2500" b="0" i="0" dirty="0" err="1">
                <a:solidFill>
                  <a:srgbClr val="1B1B1B"/>
                </a:solidFill>
                <a:effectLst/>
                <a:latin typeface="Times New Roman" panose="02020603050405020304" pitchFamily="18" charset="0"/>
                <a:cs typeface="Times New Roman" panose="02020603050405020304" pitchFamily="18" charset="0"/>
              </a:rPr>
              <a:t>rất</a:t>
            </a:r>
            <a:r>
              <a:rPr lang="en-US" sz="2500" b="0" i="0" dirty="0">
                <a:solidFill>
                  <a:srgbClr val="1B1B1B"/>
                </a:solidFill>
                <a:effectLst/>
                <a:latin typeface="Times New Roman" panose="02020603050405020304" pitchFamily="18" charset="0"/>
                <a:cs typeface="Times New Roman" panose="02020603050405020304" pitchFamily="18" charset="0"/>
              </a:rPr>
              <a:t> </a:t>
            </a:r>
            <a:r>
              <a:rPr lang="en-US" sz="2500" b="0" i="0" dirty="0" err="1">
                <a:solidFill>
                  <a:srgbClr val="1B1B1B"/>
                </a:solidFill>
                <a:effectLst/>
                <a:latin typeface="Times New Roman" panose="02020603050405020304" pitchFamily="18" charset="0"/>
                <a:cs typeface="Times New Roman" panose="02020603050405020304" pitchFamily="18" charset="0"/>
              </a:rPr>
              <a:t>nhiều</a:t>
            </a:r>
            <a:r>
              <a:rPr lang="en-US" sz="2500" b="0" i="0" dirty="0">
                <a:solidFill>
                  <a:srgbClr val="1B1B1B"/>
                </a:solidFill>
                <a:effectLst/>
                <a:latin typeface="Times New Roman" panose="02020603050405020304" pitchFamily="18" charset="0"/>
                <a:cs typeface="Times New Roman" panose="02020603050405020304" pitchFamily="18" charset="0"/>
              </a:rPr>
              <a:t> </a:t>
            </a:r>
            <a:r>
              <a:rPr lang="en-US" sz="2500" b="0" i="0" dirty="0" err="1">
                <a:solidFill>
                  <a:srgbClr val="1B1B1B"/>
                </a:solidFill>
                <a:effectLst/>
                <a:latin typeface="Times New Roman" panose="02020603050405020304" pitchFamily="18" charset="0"/>
                <a:cs typeface="Times New Roman" panose="02020603050405020304" pitchFamily="18" charset="0"/>
              </a:rPr>
              <a:t>ứng</a:t>
            </a:r>
            <a:r>
              <a:rPr lang="en-US" sz="2500" b="0" i="0" dirty="0">
                <a:solidFill>
                  <a:srgbClr val="1B1B1B"/>
                </a:solidFill>
                <a:effectLst/>
                <a:latin typeface="Times New Roman" panose="02020603050405020304" pitchFamily="18" charset="0"/>
                <a:cs typeface="Times New Roman" panose="02020603050405020304" pitchFamily="18" charset="0"/>
              </a:rPr>
              <a:t> </a:t>
            </a:r>
            <a:r>
              <a:rPr lang="en-US" sz="2500" b="0" i="0" dirty="0" err="1">
                <a:solidFill>
                  <a:srgbClr val="1B1B1B"/>
                </a:solidFill>
                <a:effectLst/>
                <a:latin typeface="Times New Roman" panose="02020603050405020304" pitchFamily="18" charset="0"/>
                <a:cs typeface="Times New Roman" panose="02020603050405020304" pitchFamily="18" charset="0"/>
              </a:rPr>
              <a:t>dụng</a:t>
            </a:r>
            <a:r>
              <a:rPr lang="en-US" sz="2500" b="0" i="0" dirty="0">
                <a:solidFill>
                  <a:srgbClr val="1B1B1B"/>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2500" b="0" i="0" dirty="0" err="1">
                <a:solidFill>
                  <a:srgbClr val="292B2C"/>
                </a:solidFill>
                <a:effectLst/>
                <a:latin typeface="Times New Roman" panose="02020603050405020304" pitchFamily="18" charset="0"/>
                <a:cs typeface="Times New Roman" panose="02020603050405020304" pitchFamily="18" charset="0"/>
              </a:rPr>
              <a:t>Nhận</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dạng</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ảnh</a:t>
            </a:r>
            <a:endParaRPr lang="en-US" sz="2500" b="0" i="0" dirty="0">
              <a:solidFill>
                <a:srgbClr val="292B2C"/>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500" b="0" i="0" dirty="0" err="1">
                <a:solidFill>
                  <a:srgbClr val="292B2C"/>
                </a:solidFill>
                <a:effectLst/>
                <a:latin typeface="Times New Roman" panose="02020603050405020304" pitchFamily="18" charset="0"/>
                <a:cs typeface="Times New Roman" panose="02020603050405020304" pitchFamily="18" charset="0"/>
              </a:rPr>
              <a:t>Xử</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lý</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hình</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ảnh</a:t>
            </a:r>
            <a:endParaRPr lang="en-US" sz="2500" b="0" i="0" dirty="0">
              <a:solidFill>
                <a:srgbClr val="292B2C"/>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500" b="0" i="0" dirty="0" err="1">
                <a:solidFill>
                  <a:srgbClr val="292B2C"/>
                </a:solidFill>
                <a:effectLst/>
                <a:latin typeface="Times New Roman" panose="02020603050405020304" pitchFamily="18" charset="0"/>
                <a:cs typeface="Times New Roman" panose="02020603050405020304" pitchFamily="18" charset="0"/>
              </a:rPr>
              <a:t>Phục</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hồi</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hình</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ảnh</a:t>
            </a:r>
            <a:r>
              <a:rPr lang="en-US" sz="2500" b="0" i="0" dirty="0">
                <a:solidFill>
                  <a:srgbClr val="292B2C"/>
                </a:solidFill>
                <a:effectLst/>
                <a:latin typeface="Times New Roman" panose="02020603050405020304" pitchFamily="18" charset="0"/>
                <a:cs typeface="Times New Roman" panose="02020603050405020304" pitchFamily="18" charset="0"/>
              </a:rPr>
              <a:t>/video</a:t>
            </a:r>
          </a:p>
          <a:p>
            <a:pPr algn="l">
              <a:buFont typeface="Arial" panose="020B0604020202020204" pitchFamily="34" charset="0"/>
              <a:buChar char="•"/>
            </a:pPr>
            <a:r>
              <a:rPr lang="en-US" sz="2500" b="0" i="0" dirty="0" err="1">
                <a:solidFill>
                  <a:srgbClr val="292B2C"/>
                </a:solidFill>
                <a:effectLst/>
                <a:latin typeface="Times New Roman" panose="02020603050405020304" pitchFamily="18" charset="0"/>
                <a:cs typeface="Times New Roman" panose="02020603050405020304" pitchFamily="18" charset="0"/>
              </a:rPr>
              <a:t>Thực</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tế</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ảo</a:t>
            </a:r>
            <a:endParaRPr lang="en-US" sz="2500" b="0" i="0" dirty="0">
              <a:solidFill>
                <a:srgbClr val="292B2C"/>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500" b="0" i="0" dirty="0" err="1">
                <a:solidFill>
                  <a:srgbClr val="292B2C"/>
                </a:solidFill>
                <a:effectLst/>
                <a:latin typeface="Times New Roman" panose="02020603050405020304" pitchFamily="18" charset="0"/>
                <a:cs typeface="Times New Roman" panose="02020603050405020304" pitchFamily="18" charset="0"/>
              </a:rPr>
              <a:t>Các</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ứng</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dụng</a:t>
            </a:r>
            <a:r>
              <a:rPr lang="en-US" sz="2500" b="0" i="0" dirty="0">
                <a:solidFill>
                  <a:srgbClr val="292B2C"/>
                </a:solidFill>
                <a:effectLst/>
                <a:latin typeface="Times New Roman" panose="02020603050405020304" pitchFamily="18" charset="0"/>
                <a:cs typeface="Times New Roman" panose="02020603050405020304" pitchFamily="18" charset="0"/>
              </a:rPr>
              <a:t> </a:t>
            </a:r>
            <a:r>
              <a:rPr lang="en-US" sz="2500" b="0" i="0" dirty="0" err="1">
                <a:solidFill>
                  <a:srgbClr val="292B2C"/>
                </a:solidFill>
                <a:effectLst/>
                <a:latin typeface="Times New Roman" panose="02020603050405020304" pitchFamily="18" charset="0"/>
                <a:cs typeface="Times New Roman" panose="02020603050405020304" pitchFamily="18" charset="0"/>
              </a:rPr>
              <a:t>khác</a:t>
            </a:r>
            <a:endParaRPr lang="en-US" sz="2500" b="0" i="0" dirty="0">
              <a:solidFill>
                <a:srgbClr val="292B2C"/>
              </a:solidFill>
              <a:effectLst/>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003C692E-3D36-4B10-B343-E9F068C79FA3}"/>
              </a:ext>
            </a:extLst>
          </p:cNvPr>
          <p:cNvSpPr txBox="1">
            <a:spLocks/>
          </p:cNvSpPr>
          <p:nvPr/>
        </p:nvSpPr>
        <p:spPr>
          <a:xfrm>
            <a:off x="549407" y="21866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pic>
        <p:nvPicPr>
          <p:cNvPr id="2" name="Picture 1">
            <a:extLst>
              <a:ext uri="{FF2B5EF4-FFF2-40B4-BE49-F238E27FC236}">
                <a16:creationId xmlns:a16="http://schemas.microsoft.com/office/drawing/2014/main" id="{55A725B8-A9AA-41DD-918D-D1163C4F9E51}"/>
              </a:ext>
            </a:extLst>
          </p:cNvPr>
          <p:cNvPicPr>
            <a:picLocks noChangeAspect="1"/>
          </p:cNvPicPr>
          <p:nvPr/>
        </p:nvPicPr>
        <p:blipFill>
          <a:blip r:embed="rId2"/>
          <a:stretch>
            <a:fillRect/>
          </a:stretch>
        </p:blipFill>
        <p:spPr>
          <a:xfrm>
            <a:off x="549406" y="1682634"/>
            <a:ext cx="5218789" cy="4298673"/>
          </a:xfrm>
          <a:prstGeom prst="rect">
            <a:avLst/>
          </a:prstGeom>
        </p:spPr>
      </p:pic>
    </p:spTree>
    <p:extLst>
      <p:ext uri="{BB962C8B-B14F-4D97-AF65-F5344CB8AC3E}">
        <p14:creationId xmlns:p14="http://schemas.microsoft.com/office/powerpoint/2010/main" val="42363230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3B141C2-DE19-40A8-885A-147C43493644}"/>
              </a:ext>
            </a:extLst>
          </p:cNvPr>
          <p:cNvSpPr txBox="1">
            <a:spLocks/>
          </p:cNvSpPr>
          <p:nvPr/>
        </p:nvSpPr>
        <p:spPr>
          <a:xfrm>
            <a:off x="231355" y="32754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Giải pháp của chúng tôi</a:t>
            </a:r>
            <a:endParaRPr lang="en-IN" sz="4000" b="1"/>
          </a:p>
        </p:txBody>
      </p:sp>
      <p:sp>
        <p:nvSpPr>
          <p:cNvPr id="19" name="Content Placeholder 2">
            <a:extLst>
              <a:ext uri="{FF2B5EF4-FFF2-40B4-BE49-F238E27FC236}">
                <a16:creationId xmlns:a16="http://schemas.microsoft.com/office/drawing/2014/main" id="{E45A9B09-2193-4AA2-9E44-523056EB260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t>Đổi mới trong mua sắm trực tuyến – phòng thử nghiệm ảo , trước hết là nhiều loại</a:t>
            </a:r>
            <a:r>
              <a:rPr lang="en-IN"/>
              <a:t>….</a:t>
            </a:r>
          </a:p>
          <a:p>
            <a:r>
              <a:rPr lang="vi-VN"/>
              <a:t>Trải nghiệm mua sắm phong phú hơn bao giờ hết</a:t>
            </a:r>
            <a:r>
              <a:rPr lang="en-IN"/>
              <a:t>!</a:t>
            </a:r>
          </a:p>
          <a:p>
            <a:r>
              <a:rPr lang="vi-VN"/>
              <a:t>Sự tham gia của khách hàng cao dẫn đến sự lưa chọn tốt nhất trong thời gian ngắn hơn</a:t>
            </a:r>
            <a:r>
              <a:rPr lang="en-IN"/>
              <a:t>…</a:t>
            </a:r>
          </a:p>
          <a:p>
            <a:r>
              <a:rPr lang="vi-VN"/>
              <a:t>Doanh thu bán hàng cao- lợi nhuận tăng cường</a:t>
            </a:r>
            <a:r>
              <a:rPr lang="en-IN"/>
              <a:t>!</a:t>
            </a:r>
            <a:endParaRPr lang="vi-VN"/>
          </a:p>
          <a:p>
            <a:r>
              <a:rPr lang="vi-VN"/>
              <a:t>Sự giúp đỡ của khách hàng đưa ra quyết định nhanh hơn , tốt  hơn</a:t>
            </a:r>
            <a:endParaRPr lang="en-IN"/>
          </a:p>
        </p:txBody>
      </p:sp>
    </p:spTree>
    <p:extLst>
      <p:ext uri="{BB962C8B-B14F-4D97-AF65-F5344CB8AC3E}">
        <p14:creationId xmlns:p14="http://schemas.microsoft.com/office/powerpoint/2010/main" val="30646030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3B141C2-DE19-40A8-885A-147C43493644}"/>
              </a:ext>
            </a:extLst>
          </p:cNvPr>
          <p:cNvSpPr txBox="1">
            <a:spLocks/>
          </p:cNvSpPr>
          <p:nvPr/>
        </p:nvSpPr>
        <p:spPr>
          <a:xfrm>
            <a:off x="231355" y="32754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Video Demo Đề tài</a:t>
            </a:r>
            <a:endParaRPr lang="en-IN" sz="4000" b="1"/>
          </a:p>
        </p:txBody>
      </p:sp>
      <p:pic>
        <p:nvPicPr>
          <p:cNvPr id="2" name="videoplayback">
            <a:hlinkClick r:id="" action="ppaction://media"/>
            <a:extLst>
              <a:ext uri="{FF2B5EF4-FFF2-40B4-BE49-F238E27FC236}">
                <a16:creationId xmlns:a16="http://schemas.microsoft.com/office/drawing/2014/main" id="{0E326294-4572-44AC-86CE-8AF1658A1A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52" y="1749286"/>
            <a:ext cx="12192000" cy="5108713"/>
          </a:xfrm>
          <a:prstGeom prst="rect">
            <a:avLst/>
          </a:prstGeom>
        </p:spPr>
      </p:pic>
    </p:spTree>
    <p:extLst>
      <p:ext uri="{BB962C8B-B14F-4D97-AF65-F5344CB8AC3E}">
        <p14:creationId xmlns:p14="http://schemas.microsoft.com/office/powerpoint/2010/main" val="34715916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7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B9A66-C48C-4AB8-AD72-562847830A02}"/>
              </a:ext>
            </a:extLst>
          </p:cNvPr>
          <p:cNvPicPr>
            <a:picLocks noChangeAspect="1"/>
          </p:cNvPicPr>
          <p:nvPr/>
        </p:nvPicPr>
        <p:blipFill>
          <a:blip r:embed="rId2"/>
          <a:stretch>
            <a:fillRect/>
          </a:stretch>
        </p:blipFill>
        <p:spPr>
          <a:xfrm>
            <a:off x="956434" y="1885742"/>
            <a:ext cx="10824749" cy="4676775"/>
          </a:xfrm>
          <a:prstGeom prst="rect">
            <a:avLst/>
          </a:prstGeom>
        </p:spPr>
      </p:pic>
    </p:spTree>
    <p:extLst>
      <p:ext uri="{BB962C8B-B14F-4D97-AF65-F5344CB8AC3E}">
        <p14:creationId xmlns:p14="http://schemas.microsoft.com/office/powerpoint/2010/main" val="577145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03B141C2-DE19-40A8-885A-147C43493644}"/>
              </a:ext>
            </a:extLst>
          </p:cNvPr>
          <p:cNvSpPr txBox="1">
            <a:spLocks/>
          </p:cNvSpPr>
          <p:nvPr/>
        </p:nvSpPr>
        <p:spPr>
          <a:xfrm>
            <a:off x="5514558" y="4800085"/>
            <a:ext cx="3226030" cy="923330"/>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200" b="1"/>
          </a:p>
        </p:txBody>
      </p:sp>
      <p:sp>
        <p:nvSpPr>
          <p:cNvPr id="28" name="Title 1">
            <a:extLst>
              <a:ext uri="{FF2B5EF4-FFF2-40B4-BE49-F238E27FC236}">
                <a16:creationId xmlns:a16="http://schemas.microsoft.com/office/drawing/2014/main" id="{03B141C2-DE19-40A8-885A-147C43493644}"/>
              </a:ext>
            </a:extLst>
          </p:cNvPr>
          <p:cNvSpPr txBox="1">
            <a:spLocks/>
          </p:cNvSpPr>
          <p:nvPr/>
        </p:nvSpPr>
        <p:spPr>
          <a:xfrm>
            <a:off x="185530" y="3621492"/>
            <a:ext cx="2717670"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200" b="1"/>
          </a:p>
        </p:txBody>
      </p:sp>
      <p:sp>
        <p:nvSpPr>
          <p:cNvPr id="8" name="Rectangle 7">
            <a:extLst>
              <a:ext uri="{FF2B5EF4-FFF2-40B4-BE49-F238E27FC236}">
                <a16:creationId xmlns:a16="http://schemas.microsoft.com/office/drawing/2014/main" id="{1A1D8356-5948-43ED-B0CA-FBA9F7B51C33}"/>
              </a:ext>
            </a:extLst>
          </p:cNvPr>
          <p:cNvSpPr/>
          <p:nvPr/>
        </p:nvSpPr>
        <p:spPr>
          <a:xfrm>
            <a:off x="185530" y="3722884"/>
            <a:ext cx="2719035" cy="923330"/>
          </a:xfrm>
          <a:prstGeom prst="rect">
            <a:avLst/>
          </a:prstGeom>
        </p:spPr>
        <p:txBody>
          <a:bodyPr wrap="square">
            <a:spAutoFit/>
          </a:bodyPr>
          <a:lstStyle/>
          <a:p>
            <a:pPr algn="ctr"/>
            <a:r>
              <a:rPr lang="vi-VN" b="1"/>
              <a:t>Người tiêu dùng không hài lòng do vấn đề đồ đạc kích thước</a:t>
            </a:r>
            <a:endParaRPr lang="en-IN" b="1"/>
          </a:p>
        </p:txBody>
      </p:sp>
      <p:sp>
        <p:nvSpPr>
          <p:cNvPr id="9" name="Rectangle 8">
            <a:extLst>
              <a:ext uri="{FF2B5EF4-FFF2-40B4-BE49-F238E27FC236}">
                <a16:creationId xmlns:a16="http://schemas.microsoft.com/office/drawing/2014/main" id="{8EA9ABBE-67D0-42A0-A765-21019316DC50}"/>
              </a:ext>
            </a:extLst>
          </p:cNvPr>
          <p:cNvSpPr/>
          <p:nvPr/>
        </p:nvSpPr>
        <p:spPr>
          <a:xfrm>
            <a:off x="5514559" y="4800085"/>
            <a:ext cx="3347055" cy="923330"/>
          </a:xfrm>
          <a:prstGeom prst="rect">
            <a:avLst/>
          </a:prstGeom>
        </p:spPr>
        <p:txBody>
          <a:bodyPr wrap="square">
            <a:spAutoFit/>
          </a:bodyPr>
          <a:lstStyle/>
          <a:p>
            <a:pPr algn="ctr"/>
            <a:r>
              <a:rPr lang="vi-VN" b="1"/>
              <a:t>Trong thời đại cá nhân hóa sản phẩm được nhắm đến người tiêu dùng cá nhân</a:t>
            </a:r>
            <a:endParaRPr lang="en-IN" b="1"/>
          </a:p>
        </p:txBody>
      </p:sp>
      <p:sp>
        <p:nvSpPr>
          <p:cNvPr id="11" name="Arrow: Circular 10">
            <a:extLst>
              <a:ext uri="{FF2B5EF4-FFF2-40B4-BE49-F238E27FC236}">
                <a16:creationId xmlns:a16="http://schemas.microsoft.com/office/drawing/2014/main" id="{05F14EED-9FA7-4CF5-A330-B7ECA3C6694B}"/>
              </a:ext>
            </a:extLst>
          </p:cNvPr>
          <p:cNvSpPr/>
          <p:nvPr/>
        </p:nvSpPr>
        <p:spPr>
          <a:xfrm>
            <a:off x="3390015" y="1820166"/>
            <a:ext cx="2094415" cy="2094734"/>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nvGrpSpPr>
          <p:cNvPr id="12" name="Group 11">
            <a:extLst>
              <a:ext uri="{FF2B5EF4-FFF2-40B4-BE49-F238E27FC236}">
                <a16:creationId xmlns:a16="http://schemas.microsoft.com/office/drawing/2014/main" id="{11D8E2E5-408E-4DEB-AA93-A5A73F613EA0}"/>
              </a:ext>
            </a:extLst>
          </p:cNvPr>
          <p:cNvGrpSpPr/>
          <p:nvPr/>
        </p:nvGrpSpPr>
        <p:grpSpPr>
          <a:xfrm>
            <a:off x="3852950" y="2586071"/>
            <a:ext cx="1163826" cy="562488"/>
            <a:chOff x="4964385" y="765905"/>
            <a:chExt cx="1163826" cy="562488"/>
          </a:xfrm>
        </p:grpSpPr>
        <p:sp>
          <p:nvSpPr>
            <p:cNvPr id="21" name="Rectangle 20">
              <a:extLst>
                <a:ext uri="{FF2B5EF4-FFF2-40B4-BE49-F238E27FC236}">
                  <a16:creationId xmlns:a16="http://schemas.microsoft.com/office/drawing/2014/main" id="{05825246-9F5F-4F23-8D46-40646420B3B6}"/>
                </a:ext>
              </a:extLst>
            </p:cNvPr>
            <p:cNvSpPr/>
            <p:nvPr/>
          </p:nvSpPr>
          <p:spPr>
            <a:xfrm>
              <a:off x="4964385" y="765905"/>
              <a:ext cx="1163826" cy="56248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73DD3EE6-8AEC-4382-9557-D59B8086D642}"/>
                </a:ext>
              </a:extLst>
            </p:cNvPr>
            <p:cNvSpPr txBox="1"/>
            <p:nvPr/>
          </p:nvSpPr>
          <p:spPr>
            <a:xfrm>
              <a:off x="4964385" y="765905"/>
              <a:ext cx="1163826" cy="5624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a:t>Look &amp; feel</a:t>
              </a:r>
            </a:p>
          </p:txBody>
        </p:sp>
      </p:grpSp>
      <p:sp>
        <p:nvSpPr>
          <p:cNvPr id="13" name="Shape 12">
            <a:extLst>
              <a:ext uri="{FF2B5EF4-FFF2-40B4-BE49-F238E27FC236}">
                <a16:creationId xmlns:a16="http://schemas.microsoft.com/office/drawing/2014/main" id="{3052AB92-1223-465B-9EDC-271DEFBF5C29}"/>
              </a:ext>
            </a:extLst>
          </p:cNvPr>
          <p:cNvSpPr/>
          <p:nvPr/>
        </p:nvSpPr>
        <p:spPr>
          <a:xfrm>
            <a:off x="2808299" y="3023746"/>
            <a:ext cx="2094415" cy="2094734"/>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14" name="Group 13">
            <a:extLst>
              <a:ext uri="{FF2B5EF4-FFF2-40B4-BE49-F238E27FC236}">
                <a16:creationId xmlns:a16="http://schemas.microsoft.com/office/drawing/2014/main" id="{9B0C5C72-77CD-4B6F-89D9-25E357AF28CF}"/>
              </a:ext>
            </a:extLst>
          </p:cNvPr>
          <p:cNvGrpSpPr/>
          <p:nvPr/>
        </p:nvGrpSpPr>
        <p:grpSpPr>
          <a:xfrm>
            <a:off x="3273593" y="3786970"/>
            <a:ext cx="1163826" cy="581773"/>
            <a:chOff x="4385028" y="1966804"/>
            <a:chExt cx="1163826" cy="581773"/>
          </a:xfrm>
        </p:grpSpPr>
        <p:sp>
          <p:nvSpPr>
            <p:cNvPr id="19" name="Rectangle 18">
              <a:extLst>
                <a:ext uri="{FF2B5EF4-FFF2-40B4-BE49-F238E27FC236}">
                  <a16:creationId xmlns:a16="http://schemas.microsoft.com/office/drawing/2014/main" id="{B2BEB358-1B89-48AA-BCA9-9097D5CCBAA5}"/>
                </a:ext>
              </a:extLst>
            </p:cNvPr>
            <p:cNvSpPr/>
            <p:nvPr/>
          </p:nvSpPr>
          <p:spPr>
            <a:xfrm>
              <a:off x="4385028" y="1966804"/>
              <a:ext cx="1163826" cy="58177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44D1B882-45AC-4EA0-911C-B338C387B906}"/>
                </a:ext>
              </a:extLst>
            </p:cNvPr>
            <p:cNvSpPr txBox="1"/>
            <p:nvPr/>
          </p:nvSpPr>
          <p:spPr>
            <a:xfrm>
              <a:off x="4385028" y="1966804"/>
              <a:ext cx="1163826" cy="58177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IN" sz="2800" kern="1200"/>
                <a:t>Size fit</a:t>
              </a:r>
            </a:p>
          </p:txBody>
        </p:sp>
      </p:grpSp>
      <p:sp>
        <p:nvSpPr>
          <p:cNvPr id="15" name="Block Arc 14">
            <a:extLst>
              <a:ext uri="{FF2B5EF4-FFF2-40B4-BE49-F238E27FC236}">
                <a16:creationId xmlns:a16="http://schemas.microsoft.com/office/drawing/2014/main" id="{55C5B39D-B3D9-4960-AE06-5B9DBEB52338}"/>
              </a:ext>
            </a:extLst>
          </p:cNvPr>
          <p:cNvSpPr/>
          <p:nvPr/>
        </p:nvSpPr>
        <p:spPr>
          <a:xfrm>
            <a:off x="3539082" y="4371355"/>
            <a:ext cx="1799427" cy="1800148"/>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grpSp>
        <p:nvGrpSpPr>
          <p:cNvPr id="16" name="Group 15">
            <a:extLst>
              <a:ext uri="{FF2B5EF4-FFF2-40B4-BE49-F238E27FC236}">
                <a16:creationId xmlns:a16="http://schemas.microsoft.com/office/drawing/2014/main" id="{16CDF90D-2723-4E9C-9EF9-CD1CC7AB9ABA}"/>
              </a:ext>
            </a:extLst>
          </p:cNvPr>
          <p:cNvGrpSpPr/>
          <p:nvPr/>
        </p:nvGrpSpPr>
        <p:grpSpPr>
          <a:xfrm>
            <a:off x="3855703" y="4964108"/>
            <a:ext cx="1163826" cy="652063"/>
            <a:chOff x="4967138" y="3143942"/>
            <a:chExt cx="1163826" cy="652063"/>
          </a:xfrm>
        </p:grpSpPr>
        <p:sp>
          <p:nvSpPr>
            <p:cNvPr id="17" name="Rectangle 16">
              <a:extLst>
                <a:ext uri="{FF2B5EF4-FFF2-40B4-BE49-F238E27FC236}">
                  <a16:creationId xmlns:a16="http://schemas.microsoft.com/office/drawing/2014/main" id="{BD1A6AB5-F20D-419A-88DD-5461D69B5B4B}"/>
                </a:ext>
              </a:extLst>
            </p:cNvPr>
            <p:cNvSpPr/>
            <p:nvPr/>
          </p:nvSpPr>
          <p:spPr>
            <a:xfrm>
              <a:off x="4967138" y="3143942"/>
              <a:ext cx="1163826" cy="65206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TextBox 17">
              <a:extLst>
                <a:ext uri="{FF2B5EF4-FFF2-40B4-BE49-F238E27FC236}">
                  <a16:creationId xmlns:a16="http://schemas.microsoft.com/office/drawing/2014/main" id="{1698BA23-0671-447F-AF97-8DA516D9C6F1}"/>
                </a:ext>
              </a:extLst>
            </p:cNvPr>
            <p:cNvSpPr txBox="1"/>
            <p:nvPr/>
          </p:nvSpPr>
          <p:spPr>
            <a:xfrm>
              <a:off x="4967138" y="3143942"/>
              <a:ext cx="1163826" cy="6520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a:t>Personalisation</a:t>
              </a:r>
            </a:p>
          </p:txBody>
        </p:sp>
      </p:grpSp>
      <p:sp>
        <p:nvSpPr>
          <p:cNvPr id="24" name="Title 1">
            <a:extLst>
              <a:ext uri="{FF2B5EF4-FFF2-40B4-BE49-F238E27FC236}">
                <a16:creationId xmlns:a16="http://schemas.microsoft.com/office/drawing/2014/main" id="{03B141C2-DE19-40A8-885A-147C43493644}"/>
              </a:ext>
            </a:extLst>
          </p:cNvPr>
          <p:cNvSpPr txBox="1">
            <a:spLocks/>
          </p:cNvSpPr>
          <p:nvPr/>
        </p:nvSpPr>
        <p:spPr>
          <a:xfrm>
            <a:off x="198977" y="255494"/>
            <a:ext cx="7902388" cy="1271261"/>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b="1"/>
              <a:t>Online Shopping – Next Wave!</a:t>
            </a:r>
            <a:endParaRPr lang="en-IN" sz="1800" b="1"/>
          </a:p>
        </p:txBody>
      </p:sp>
      <p:sp>
        <p:nvSpPr>
          <p:cNvPr id="25" name="Title 1">
            <a:extLst>
              <a:ext uri="{FF2B5EF4-FFF2-40B4-BE49-F238E27FC236}">
                <a16:creationId xmlns:a16="http://schemas.microsoft.com/office/drawing/2014/main" id="{03B141C2-DE19-40A8-885A-147C43493644}"/>
              </a:ext>
            </a:extLst>
          </p:cNvPr>
          <p:cNvSpPr txBox="1">
            <a:spLocks/>
          </p:cNvSpPr>
          <p:nvPr/>
        </p:nvSpPr>
        <p:spPr>
          <a:xfrm>
            <a:off x="5514559" y="2290811"/>
            <a:ext cx="3118455" cy="1238210"/>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200" b="1"/>
          </a:p>
        </p:txBody>
      </p:sp>
      <p:sp>
        <p:nvSpPr>
          <p:cNvPr id="7" name="Rectangle 6">
            <a:extLst>
              <a:ext uri="{FF2B5EF4-FFF2-40B4-BE49-F238E27FC236}">
                <a16:creationId xmlns:a16="http://schemas.microsoft.com/office/drawing/2014/main" id="{FCCFBBF3-43C8-4130-9D71-0E699E3C8F14}"/>
              </a:ext>
            </a:extLst>
          </p:cNvPr>
          <p:cNvSpPr/>
          <p:nvPr/>
        </p:nvSpPr>
        <p:spPr>
          <a:xfrm>
            <a:off x="5417195" y="2405650"/>
            <a:ext cx="3377183" cy="923330"/>
          </a:xfrm>
          <a:prstGeom prst="rect">
            <a:avLst/>
          </a:prstGeom>
        </p:spPr>
        <p:txBody>
          <a:bodyPr wrap="square">
            <a:spAutoFit/>
          </a:bodyPr>
          <a:lstStyle/>
          <a:p>
            <a:pPr algn="ctr"/>
            <a:r>
              <a:rPr lang="en-IN" b="1"/>
              <a:t> </a:t>
            </a:r>
            <a:r>
              <a:rPr lang="vi-VN" b="1"/>
              <a:t>Người tiêu dùng quan tâm chính – giao diện của hàng may mặc</a:t>
            </a:r>
            <a:endParaRPr lang="en-IN" b="1"/>
          </a:p>
        </p:txBody>
      </p:sp>
    </p:spTree>
    <p:extLst>
      <p:ext uri="{BB962C8B-B14F-4D97-AF65-F5344CB8AC3E}">
        <p14:creationId xmlns:p14="http://schemas.microsoft.com/office/powerpoint/2010/main" val="10470502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03B141C2-DE19-40A8-885A-147C43493644}"/>
              </a:ext>
            </a:extLst>
          </p:cNvPr>
          <p:cNvSpPr txBox="1">
            <a:spLocks/>
          </p:cNvSpPr>
          <p:nvPr/>
        </p:nvSpPr>
        <p:spPr>
          <a:xfrm>
            <a:off x="3613583" y="4630687"/>
            <a:ext cx="4432313" cy="1400432"/>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200" b="1"/>
          </a:p>
        </p:txBody>
      </p:sp>
      <p:sp>
        <p:nvSpPr>
          <p:cNvPr id="28" name="Title 1">
            <a:extLst>
              <a:ext uri="{FF2B5EF4-FFF2-40B4-BE49-F238E27FC236}">
                <a16:creationId xmlns:a16="http://schemas.microsoft.com/office/drawing/2014/main" id="{03B141C2-DE19-40A8-885A-147C43493644}"/>
              </a:ext>
            </a:extLst>
          </p:cNvPr>
          <p:cNvSpPr txBox="1">
            <a:spLocks/>
          </p:cNvSpPr>
          <p:nvPr/>
        </p:nvSpPr>
        <p:spPr>
          <a:xfrm>
            <a:off x="3926271" y="3013047"/>
            <a:ext cx="4119625" cy="1400432"/>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200" b="1"/>
          </a:p>
        </p:txBody>
      </p:sp>
      <p:sp>
        <p:nvSpPr>
          <p:cNvPr id="27" name="Title 1">
            <a:extLst>
              <a:ext uri="{FF2B5EF4-FFF2-40B4-BE49-F238E27FC236}">
                <a16:creationId xmlns:a16="http://schemas.microsoft.com/office/drawing/2014/main" id="{03B141C2-DE19-40A8-885A-147C43493644}"/>
              </a:ext>
            </a:extLst>
          </p:cNvPr>
          <p:cNvSpPr txBox="1">
            <a:spLocks/>
          </p:cNvSpPr>
          <p:nvPr/>
        </p:nvSpPr>
        <p:spPr>
          <a:xfrm>
            <a:off x="3573243" y="1875993"/>
            <a:ext cx="2904565"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200" b="1"/>
          </a:p>
        </p:txBody>
      </p:sp>
      <p:grpSp>
        <p:nvGrpSpPr>
          <p:cNvPr id="5" name="Group 4">
            <a:extLst>
              <a:ext uri="{FF2B5EF4-FFF2-40B4-BE49-F238E27FC236}">
                <a16:creationId xmlns:a16="http://schemas.microsoft.com/office/drawing/2014/main" id="{50DB0153-0A41-416B-B8DA-E85F2B2D94C1}"/>
              </a:ext>
            </a:extLst>
          </p:cNvPr>
          <p:cNvGrpSpPr/>
          <p:nvPr/>
        </p:nvGrpSpPr>
        <p:grpSpPr>
          <a:xfrm>
            <a:off x="318611" y="2604874"/>
            <a:ext cx="2070699" cy="2070801"/>
            <a:chOff x="2780492" y="1136578"/>
            <a:chExt cx="2070699" cy="2070801"/>
          </a:xfrm>
          <a:scene3d>
            <a:camera prst="orthographicFront"/>
            <a:lightRig rig="flat" dir="t"/>
          </a:scene3d>
        </p:grpSpPr>
        <p:sp>
          <p:nvSpPr>
            <p:cNvPr id="20" name="Oval 19">
              <a:extLst>
                <a:ext uri="{FF2B5EF4-FFF2-40B4-BE49-F238E27FC236}">
                  <a16:creationId xmlns:a16="http://schemas.microsoft.com/office/drawing/2014/main" id="{A08381A6-D2D7-4F39-9D9D-4001BCDC61F4}"/>
                </a:ext>
              </a:extLst>
            </p:cNvPr>
            <p:cNvSpPr/>
            <p:nvPr/>
          </p:nvSpPr>
          <p:spPr>
            <a:xfrm>
              <a:off x="2780492" y="1136578"/>
              <a:ext cx="2070699" cy="2070801"/>
            </a:xfrm>
            <a:prstGeom prst="ellipse">
              <a:avLst/>
            </a:prstGeom>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21" name="Oval 4">
              <a:extLst>
                <a:ext uri="{FF2B5EF4-FFF2-40B4-BE49-F238E27FC236}">
                  <a16:creationId xmlns:a16="http://schemas.microsoft.com/office/drawing/2014/main" id="{EA804C39-6F14-4AEF-92AE-642CF5CDECAB}"/>
                </a:ext>
              </a:extLst>
            </p:cNvPr>
            <p:cNvSpPr txBox="1"/>
            <p:nvPr/>
          </p:nvSpPr>
          <p:spPr>
            <a:xfrm>
              <a:off x="2942014" y="1411768"/>
              <a:ext cx="1747654" cy="146427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IN" sz="3100" b="1" kern="1200"/>
                <a:t>E-Dressing</a:t>
              </a:r>
            </a:p>
          </p:txBody>
        </p:sp>
      </p:grpSp>
      <p:sp>
        <p:nvSpPr>
          <p:cNvPr id="6" name="Block Arc 5">
            <a:extLst>
              <a:ext uri="{FF2B5EF4-FFF2-40B4-BE49-F238E27FC236}">
                <a16:creationId xmlns:a16="http://schemas.microsoft.com/office/drawing/2014/main" id="{83657965-F5EB-45FF-8435-3043BD5AEDB0}"/>
              </a:ext>
            </a:extLst>
          </p:cNvPr>
          <p:cNvSpPr/>
          <p:nvPr/>
        </p:nvSpPr>
        <p:spPr>
          <a:xfrm>
            <a:off x="-704057" y="1468296"/>
            <a:ext cx="4174188" cy="4351338"/>
          </a:xfrm>
          <a:prstGeom prst="blockArc">
            <a:avLst>
              <a:gd name="adj1" fmla="val 17527788"/>
              <a:gd name="adj2" fmla="val 4119114"/>
              <a:gd name="adj3" fmla="val 5750"/>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9800891"/>
              <a:satOff val="-40777"/>
              <a:lumOff val="9608"/>
              <a:alphaOff val="0"/>
            </a:schemeClr>
          </a:fillRef>
          <a:effectRef idx="2">
            <a:schemeClr val="accent4">
              <a:hueOff val="9800891"/>
              <a:satOff val="-40777"/>
              <a:lumOff val="9608"/>
              <a:alphaOff val="0"/>
            </a:schemeClr>
          </a:effectRef>
          <a:fontRef idx="minor">
            <a:schemeClr val="lt1"/>
          </a:fontRef>
        </p:style>
      </p:sp>
      <p:sp>
        <p:nvSpPr>
          <p:cNvPr id="8" name="Oval 7">
            <a:extLst>
              <a:ext uri="{FF2B5EF4-FFF2-40B4-BE49-F238E27FC236}">
                <a16:creationId xmlns:a16="http://schemas.microsoft.com/office/drawing/2014/main" id="{D4669C2C-5A5B-46AE-998F-40A409EFD160}"/>
              </a:ext>
            </a:extLst>
          </p:cNvPr>
          <p:cNvSpPr/>
          <p:nvPr/>
        </p:nvSpPr>
        <p:spPr>
          <a:xfrm>
            <a:off x="2369512" y="1835113"/>
            <a:ext cx="1109281" cy="1109591"/>
          </a:xfrm>
          <a:prstGeom prst="ellipse">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4">
              <a:tint val="50000"/>
              <a:hueOff val="0"/>
              <a:satOff val="0"/>
              <a:lumOff val="0"/>
              <a:alphaOff val="0"/>
            </a:schemeClr>
          </a:fillRef>
          <a:effectRef idx="2">
            <a:schemeClr val="accent4">
              <a:tint val="50000"/>
              <a:hueOff val="0"/>
              <a:satOff val="0"/>
              <a:lumOff val="0"/>
              <a:alphaOff val="0"/>
            </a:schemeClr>
          </a:effectRef>
          <a:fontRef idx="minor">
            <a:schemeClr val="lt1">
              <a:hueOff val="0"/>
              <a:satOff val="0"/>
              <a:lumOff val="0"/>
              <a:alphaOff val="0"/>
            </a:schemeClr>
          </a:fontRef>
        </p:style>
      </p:sp>
      <p:grpSp>
        <p:nvGrpSpPr>
          <p:cNvPr id="9" name="Group 8">
            <a:extLst>
              <a:ext uri="{FF2B5EF4-FFF2-40B4-BE49-F238E27FC236}">
                <a16:creationId xmlns:a16="http://schemas.microsoft.com/office/drawing/2014/main" id="{2BB8AD0F-A12E-4729-9F28-1A455D6C6D34}"/>
              </a:ext>
            </a:extLst>
          </p:cNvPr>
          <p:cNvGrpSpPr/>
          <p:nvPr/>
        </p:nvGrpSpPr>
        <p:grpSpPr>
          <a:xfrm>
            <a:off x="3627975" y="1772272"/>
            <a:ext cx="4071538" cy="1154592"/>
            <a:chOff x="6089856" y="303976"/>
            <a:chExt cx="3331722" cy="1154592"/>
          </a:xfrm>
        </p:grpSpPr>
        <p:sp>
          <p:nvSpPr>
            <p:cNvPr id="18" name="Rectangle 17">
              <a:extLst>
                <a:ext uri="{FF2B5EF4-FFF2-40B4-BE49-F238E27FC236}">
                  <a16:creationId xmlns:a16="http://schemas.microsoft.com/office/drawing/2014/main" id="{ED313C0C-791C-4804-84A6-643897087853}"/>
                </a:ext>
              </a:extLst>
            </p:cNvPr>
            <p:cNvSpPr/>
            <p:nvPr/>
          </p:nvSpPr>
          <p:spPr>
            <a:xfrm>
              <a:off x="6089856" y="384658"/>
              <a:ext cx="3156911" cy="107391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866792DB-76DD-46D5-8AB8-9F76D9F17B31}"/>
                </a:ext>
              </a:extLst>
            </p:cNvPr>
            <p:cNvSpPr txBox="1"/>
            <p:nvPr/>
          </p:nvSpPr>
          <p:spPr>
            <a:xfrm>
              <a:off x="6264667" y="303976"/>
              <a:ext cx="3156911" cy="10739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None/>
              </a:pPr>
              <a:r>
                <a:rPr lang="vi-VN" sz="2600" b="1"/>
                <a:t>Phòng thử nghiệm ảo</a:t>
              </a:r>
              <a:endParaRPr lang="en-IN" sz="2600" b="1" kern="1200"/>
            </a:p>
          </p:txBody>
        </p:sp>
      </p:grpSp>
      <p:sp>
        <p:nvSpPr>
          <p:cNvPr id="10" name="Oval 9">
            <a:extLst>
              <a:ext uri="{FF2B5EF4-FFF2-40B4-BE49-F238E27FC236}">
                <a16:creationId xmlns:a16="http://schemas.microsoft.com/office/drawing/2014/main" id="{AA5466CA-86B7-459D-B775-0785641F89B4}"/>
              </a:ext>
            </a:extLst>
          </p:cNvPr>
          <p:cNvSpPr/>
          <p:nvPr/>
        </p:nvSpPr>
        <p:spPr>
          <a:xfrm>
            <a:off x="2798252" y="3097436"/>
            <a:ext cx="1109281" cy="1109591"/>
          </a:xfrm>
          <a:prstGeom prst="ellipse">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4">
              <a:tint val="50000"/>
              <a:hueOff val="5394097"/>
              <a:satOff val="-25103"/>
              <a:lumOff val="-1101"/>
              <a:alphaOff val="0"/>
            </a:schemeClr>
          </a:fillRef>
          <a:effectRef idx="2">
            <a:schemeClr val="accent4">
              <a:tint val="50000"/>
              <a:hueOff val="5394097"/>
              <a:satOff val="-25103"/>
              <a:lumOff val="-1101"/>
              <a:alphaOff val="0"/>
            </a:schemeClr>
          </a:effectRef>
          <a:fontRef idx="minor">
            <a:schemeClr val="lt1">
              <a:hueOff val="0"/>
              <a:satOff val="0"/>
              <a:lumOff val="0"/>
              <a:alphaOff val="0"/>
            </a:schemeClr>
          </a:fontRef>
        </p:style>
      </p:sp>
      <p:grpSp>
        <p:nvGrpSpPr>
          <p:cNvPr id="11" name="Group 10">
            <a:extLst>
              <a:ext uri="{FF2B5EF4-FFF2-40B4-BE49-F238E27FC236}">
                <a16:creationId xmlns:a16="http://schemas.microsoft.com/office/drawing/2014/main" id="{174BE98C-F043-41C0-B7E3-740AD09BD59E}"/>
              </a:ext>
            </a:extLst>
          </p:cNvPr>
          <p:cNvGrpSpPr/>
          <p:nvPr/>
        </p:nvGrpSpPr>
        <p:grpSpPr>
          <a:xfrm>
            <a:off x="4059107" y="3245296"/>
            <a:ext cx="3771261" cy="941713"/>
            <a:chOff x="6520989" y="1450782"/>
            <a:chExt cx="3180999" cy="1267933"/>
          </a:xfrm>
        </p:grpSpPr>
        <p:sp>
          <p:nvSpPr>
            <p:cNvPr id="16" name="Rectangle 15">
              <a:extLst>
                <a:ext uri="{FF2B5EF4-FFF2-40B4-BE49-F238E27FC236}">
                  <a16:creationId xmlns:a16="http://schemas.microsoft.com/office/drawing/2014/main" id="{25ED7368-DA80-4601-96AF-29B4998C629F}"/>
                </a:ext>
              </a:extLst>
            </p:cNvPr>
            <p:cNvSpPr/>
            <p:nvPr/>
          </p:nvSpPr>
          <p:spPr>
            <a:xfrm>
              <a:off x="6520989" y="1644805"/>
              <a:ext cx="3111253" cy="107391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C3A7DAB1-236F-4E00-B7C6-D8F9228CB766}"/>
                </a:ext>
              </a:extLst>
            </p:cNvPr>
            <p:cNvSpPr txBox="1"/>
            <p:nvPr/>
          </p:nvSpPr>
          <p:spPr>
            <a:xfrm>
              <a:off x="6590735" y="1450782"/>
              <a:ext cx="3111253" cy="11794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10000"/>
                </a:spcAft>
                <a:buNone/>
              </a:pPr>
              <a:r>
                <a:rPr lang="vi-VN" sz="2500" b="1" kern="1200" dirty="0"/>
                <a:t>Giao diện nâng cao, cảm nhận đồ đạc sản phẩm phong phú</a:t>
              </a:r>
              <a:endParaRPr lang="en-IN" sz="2500" b="1" kern="1200" dirty="0"/>
            </a:p>
          </p:txBody>
        </p:sp>
      </p:grpSp>
      <p:sp>
        <p:nvSpPr>
          <p:cNvPr id="12" name="Oval 11">
            <a:extLst>
              <a:ext uri="{FF2B5EF4-FFF2-40B4-BE49-F238E27FC236}">
                <a16:creationId xmlns:a16="http://schemas.microsoft.com/office/drawing/2014/main" id="{9D9B8CFD-CCB0-47A6-B0F3-BC60D3948CAC}"/>
              </a:ext>
            </a:extLst>
          </p:cNvPr>
          <p:cNvSpPr/>
          <p:nvPr/>
        </p:nvSpPr>
        <p:spPr>
          <a:xfrm>
            <a:off x="2369512" y="4377600"/>
            <a:ext cx="1109281" cy="1109591"/>
          </a:xfrm>
          <a:prstGeom prst="ellipse">
            <a:avLst/>
          </a:prstGeom>
          <a:scene3d>
            <a:camera prst="orthographicFront"/>
            <a:lightRig rig="flat" dir="t"/>
          </a:scene3d>
          <a:sp3d z="127000" prstMaterial="plastic">
            <a:bevelT w="88900" h="88900"/>
            <a:bevelB w="88900" h="31750" prst="angle"/>
          </a:sp3d>
        </p:spPr>
        <p:style>
          <a:lnRef idx="0">
            <a:schemeClr val="lt1">
              <a:hueOff val="0"/>
              <a:satOff val="0"/>
              <a:lumOff val="0"/>
              <a:alphaOff val="0"/>
            </a:schemeClr>
          </a:lnRef>
          <a:fillRef idx="3">
            <a:schemeClr val="accent4">
              <a:tint val="50000"/>
              <a:hueOff val="10788194"/>
              <a:satOff val="-50206"/>
              <a:lumOff val="-2202"/>
              <a:alphaOff val="0"/>
            </a:schemeClr>
          </a:fillRef>
          <a:effectRef idx="2">
            <a:schemeClr val="accent4">
              <a:tint val="50000"/>
              <a:hueOff val="10788194"/>
              <a:satOff val="-50206"/>
              <a:lumOff val="-2202"/>
              <a:alphaOff val="0"/>
            </a:schemeClr>
          </a:effectRef>
          <a:fontRef idx="minor">
            <a:schemeClr val="lt1">
              <a:hueOff val="0"/>
              <a:satOff val="0"/>
              <a:lumOff val="0"/>
              <a:alphaOff val="0"/>
            </a:schemeClr>
          </a:fontRef>
        </p:style>
      </p:sp>
      <p:grpSp>
        <p:nvGrpSpPr>
          <p:cNvPr id="13" name="Group 12">
            <a:extLst>
              <a:ext uri="{FF2B5EF4-FFF2-40B4-BE49-F238E27FC236}">
                <a16:creationId xmlns:a16="http://schemas.microsoft.com/office/drawing/2014/main" id="{3D6DC166-5C0B-4128-9AE2-7E3407CC8F3C}"/>
              </a:ext>
            </a:extLst>
          </p:cNvPr>
          <p:cNvGrpSpPr/>
          <p:nvPr/>
        </p:nvGrpSpPr>
        <p:grpSpPr>
          <a:xfrm>
            <a:off x="3669166" y="4836940"/>
            <a:ext cx="7471071" cy="1886776"/>
            <a:chOff x="3133758" y="2132317"/>
            <a:chExt cx="6589938" cy="1886776"/>
          </a:xfrm>
        </p:grpSpPr>
        <p:sp>
          <p:nvSpPr>
            <p:cNvPr id="14" name="Rectangle 13">
              <a:extLst>
                <a:ext uri="{FF2B5EF4-FFF2-40B4-BE49-F238E27FC236}">
                  <a16:creationId xmlns:a16="http://schemas.microsoft.com/office/drawing/2014/main" id="{7DF962BE-1841-4EC1-B148-BF6700BE663D}"/>
                </a:ext>
              </a:extLst>
            </p:cNvPr>
            <p:cNvSpPr/>
            <p:nvPr/>
          </p:nvSpPr>
          <p:spPr>
            <a:xfrm>
              <a:off x="6089937" y="2945183"/>
              <a:ext cx="3633759" cy="107391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02DCFB30-F23D-4D00-9410-85DE49C7BC5C}"/>
                </a:ext>
              </a:extLst>
            </p:cNvPr>
            <p:cNvSpPr txBox="1"/>
            <p:nvPr/>
          </p:nvSpPr>
          <p:spPr>
            <a:xfrm>
              <a:off x="3133758" y="2132317"/>
              <a:ext cx="4117287" cy="10739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1750" tIns="31750" rIns="31750" bIns="31750" numCol="1" spcCol="1270" anchor="ctr" anchorCtr="0">
              <a:noAutofit/>
            </a:bodyPr>
            <a:lstStyle/>
            <a:p>
              <a:pPr marL="0" lvl="0" indent="0" algn="l" defTabSz="1111250">
                <a:lnSpc>
                  <a:spcPct val="90000"/>
                </a:lnSpc>
                <a:spcBef>
                  <a:spcPct val="0"/>
                </a:spcBef>
                <a:spcAft>
                  <a:spcPct val="10000"/>
                </a:spcAft>
                <a:buNone/>
              </a:pPr>
              <a:r>
                <a:rPr lang="vi-VN" sz="2500" b="1" kern="1200" dirty="0"/>
                <a:t>Sự hài lòng của khách hàng</a:t>
              </a:r>
              <a:endParaRPr lang="en-IN" sz="2500" b="1" kern="1200" dirty="0"/>
            </a:p>
          </p:txBody>
        </p:sp>
      </p:grpSp>
      <p:sp>
        <p:nvSpPr>
          <p:cNvPr id="26" name="Title 1">
            <a:extLst>
              <a:ext uri="{FF2B5EF4-FFF2-40B4-BE49-F238E27FC236}">
                <a16:creationId xmlns:a16="http://schemas.microsoft.com/office/drawing/2014/main" id="{03B141C2-DE19-40A8-885A-147C43493644}"/>
              </a:ext>
            </a:extLst>
          </p:cNvPr>
          <p:cNvSpPr txBox="1">
            <a:spLocks/>
          </p:cNvSpPr>
          <p:nvPr/>
        </p:nvSpPr>
        <p:spPr>
          <a:xfrm>
            <a:off x="318611" y="374568"/>
            <a:ext cx="4408687"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Chức năng đề tài</a:t>
            </a:r>
            <a:endParaRPr lang="en-IN" sz="4000" b="1"/>
          </a:p>
        </p:txBody>
      </p:sp>
    </p:spTree>
    <p:extLst>
      <p:ext uri="{BB962C8B-B14F-4D97-AF65-F5344CB8AC3E}">
        <p14:creationId xmlns:p14="http://schemas.microsoft.com/office/powerpoint/2010/main" val="355068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par>
                                <p:cTn id="21" presetID="14"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par>
                                <p:cTn id="37" presetID="14" presetClass="entr" presetSubtype="1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randombar(horizontal)">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E13709-8C00-4AFE-B8D9-A47DFBF99F7A}"/>
              </a:ext>
            </a:extLst>
          </p:cNvPr>
          <p:cNvGrpSpPr/>
          <p:nvPr/>
        </p:nvGrpSpPr>
        <p:grpSpPr>
          <a:xfrm>
            <a:off x="1639770" y="2029541"/>
            <a:ext cx="2859509" cy="1293310"/>
            <a:chOff x="4527283" y="1703"/>
            <a:chExt cx="2859509" cy="1293310"/>
          </a:xfrm>
        </p:grpSpPr>
        <p:sp>
          <p:nvSpPr>
            <p:cNvPr id="14" name="Rectangle 13">
              <a:extLst>
                <a:ext uri="{FF2B5EF4-FFF2-40B4-BE49-F238E27FC236}">
                  <a16:creationId xmlns:a16="http://schemas.microsoft.com/office/drawing/2014/main" id="{EF1FAB79-CDF2-43E9-8662-BA29DDA322D3}"/>
                </a:ext>
              </a:extLst>
            </p:cNvPr>
            <p:cNvSpPr/>
            <p:nvPr/>
          </p:nvSpPr>
          <p:spPr>
            <a:xfrm>
              <a:off x="4527283" y="1703"/>
              <a:ext cx="2859509" cy="1293310"/>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2D10F2B4-6DCE-421F-8644-058539F379AD}"/>
                </a:ext>
              </a:extLst>
            </p:cNvPr>
            <p:cNvSpPr txBox="1"/>
            <p:nvPr/>
          </p:nvSpPr>
          <p:spPr>
            <a:xfrm>
              <a:off x="4527283" y="1703"/>
              <a:ext cx="2859509" cy="1293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1" kern="1200"/>
                <a:t>Programming Framework: </a:t>
              </a:r>
              <a:r>
                <a:rPr lang="en-IN" sz="2400" b="1" kern="1200">
                  <a:solidFill>
                    <a:schemeClr val="tx1"/>
                  </a:solidFill>
                </a:rPr>
                <a:t>Python, Flask</a:t>
              </a:r>
            </a:p>
          </p:txBody>
        </p:sp>
      </p:grpSp>
      <p:sp>
        <p:nvSpPr>
          <p:cNvPr id="5" name="Rectangle 4">
            <a:extLst>
              <a:ext uri="{FF2B5EF4-FFF2-40B4-BE49-F238E27FC236}">
                <a16:creationId xmlns:a16="http://schemas.microsoft.com/office/drawing/2014/main" id="{2D068AAE-2273-4A8C-9002-4A16F48EB56A}"/>
              </a:ext>
            </a:extLst>
          </p:cNvPr>
          <p:cNvSpPr/>
          <p:nvPr/>
        </p:nvSpPr>
        <p:spPr>
          <a:xfrm>
            <a:off x="231355" y="2029541"/>
            <a:ext cx="1280377" cy="1293310"/>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grpSp>
        <p:nvGrpSpPr>
          <p:cNvPr id="6" name="Group 5">
            <a:extLst>
              <a:ext uri="{FF2B5EF4-FFF2-40B4-BE49-F238E27FC236}">
                <a16:creationId xmlns:a16="http://schemas.microsoft.com/office/drawing/2014/main" id="{84EBC8A4-0852-482B-AB85-A5FE60FD7222}"/>
              </a:ext>
            </a:extLst>
          </p:cNvPr>
          <p:cNvGrpSpPr/>
          <p:nvPr/>
        </p:nvGrpSpPr>
        <p:grpSpPr>
          <a:xfrm>
            <a:off x="1662590" y="3536248"/>
            <a:ext cx="2859509" cy="1293310"/>
            <a:chOff x="3118868" y="1508410"/>
            <a:chExt cx="2859509" cy="1293310"/>
          </a:xfrm>
        </p:grpSpPr>
        <p:sp>
          <p:nvSpPr>
            <p:cNvPr id="12" name="Rectangle 11">
              <a:extLst>
                <a:ext uri="{FF2B5EF4-FFF2-40B4-BE49-F238E27FC236}">
                  <a16:creationId xmlns:a16="http://schemas.microsoft.com/office/drawing/2014/main" id="{21C7C03B-F2A9-42E2-A7F5-A89389F7F7A2}"/>
                </a:ext>
              </a:extLst>
            </p:cNvPr>
            <p:cNvSpPr/>
            <p:nvPr/>
          </p:nvSpPr>
          <p:spPr>
            <a:xfrm>
              <a:off x="3118868" y="1508410"/>
              <a:ext cx="2859509" cy="1293310"/>
            </a:xfrm>
            <a:prstGeom prst="rect">
              <a:avLst/>
            </a:prstGeom>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sp>
        <p:sp>
          <p:nvSpPr>
            <p:cNvPr id="13" name="TextBox 12">
              <a:extLst>
                <a:ext uri="{FF2B5EF4-FFF2-40B4-BE49-F238E27FC236}">
                  <a16:creationId xmlns:a16="http://schemas.microsoft.com/office/drawing/2014/main" id="{25D05C04-AE7B-47C0-B3BB-EDE28E55FE22}"/>
                </a:ext>
              </a:extLst>
            </p:cNvPr>
            <p:cNvSpPr txBox="1"/>
            <p:nvPr/>
          </p:nvSpPr>
          <p:spPr>
            <a:xfrm>
              <a:off x="3118868" y="1508410"/>
              <a:ext cx="2859509" cy="1293310"/>
            </a:xfrm>
            <a:prstGeom prst="rect">
              <a:avLst/>
            </a:prstGeom>
            <a:solidFill>
              <a:schemeClr val="accent6">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spcBef>
                  <a:spcPct val="0"/>
                </a:spcBef>
                <a:spcAft>
                  <a:spcPct val="35000"/>
                </a:spcAft>
                <a:buNone/>
              </a:pPr>
              <a:r>
                <a:rPr lang="en-IN" sz="2600" b="1" kern="1200" dirty="0"/>
                <a:t>Facial and Body Recognition: </a:t>
              </a:r>
              <a:r>
                <a:rPr lang="en-IN" sz="2000" b="1" kern="1200" dirty="0">
                  <a:solidFill>
                    <a:schemeClr val="tx1"/>
                  </a:solidFill>
                </a:rPr>
                <a:t>OpenCV, </a:t>
              </a:r>
              <a:r>
                <a:rPr lang="en-IN" sz="2000" b="1" kern="1200" dirty="0" err="1">
                  <a:solidFill>
                    <a:schemeClr val="tx1"/>
                  </a:solidFill>
                </a:rPr>
                <a:t>Dlib</a:t>
              </a:r>
              <a:r>
                <a:rPr lang="en-IN" sz="2000" b="1" kern="1200" dirty="0">
                  <a:solidFill>
                    <a:schemeClr val="tx1"/>
                  </a:solidFill>
                </a:rPr>
                <a:t>, </a:t>
              </a:r>
              <a:r>
                <a:rPr lang="en-IN" sz="2000" b="1" kern="1200" dirty="0" err="1">
                  <a:solidFill>
                    <a:schemeClr val="tx1"/>
                  </a:solidFill>
                </a:rPr>
                <a:t>Haar</a:t>
              </a:r>
              <a:r>
                <a:rPr lang="en-IN" sz="2000" b="1" kern="1200" dirty="0">
                  <a:solidFill>
                    <a:schemeClr val="tx1"/>
                  </a:solidFill>
                </a:rPr>
                <a:t> cascades dataset</a:t>
              </a:r>
            </a:p>
          </p:txBody>
        </p:sp>
      </p:grpSp>
      <p:sp>
        <p:nvSpPr>
          <p:cNvPr id="7" name="Rectangle 6">
            <a:extLst>
              <a:ext uri="{FF2B5EF4-FFF2-40B4-BE49-F238E27FC236}">
                <a16:creationId xmlns:a16="http://schemas.microsoft.com/office/drawing/2014/main" id="{2D0FD4E8-5A38-470A-8DB6-23A413D42E8A}"/>
              </a:ext>
            </a:extLst>
          </p:cNvPr>
          <p:cNvSpPr/>
          <p:nvPr/>
        </p:nvSpPr>
        <p:spPr>
          <a:xfrm>
            <a:off x="4650137" y="3536248"/>
            <a:ext cx="1280377" cy="1293310"/>
          </a:xfrm>
          <a:prstGeom prst="rect">
            <a:avLst/>
          </a:prstGeom>
          <a:solidFill>
            <a:schemeClr val="accent6">
              <a:lumMod val="75000"/>
            </a:schemeClr>
          </a:solidFill>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sp>
      <p:grpSp>
        <p:nvGrpSpPr>
          <p:cNvPr id="8" name="Group 7">
            <a:extLst>
              <a:ext uri="{FF2B5EF4-FFF2-40B4-BE49-F238E27FC236}">
                <a16:creationId xmlns:a16="http://schemas.microsoft.com/office/drawing/2014/main" id="{80B0C966-3166-4E13-A0E2-4C1E0721A1AF}"/>
              </a:ext>
            </a:extLst>
          </p:cNvPr>
          <p:cNvGrpSpPr/>
          <p:nvPr/>
        </p:nvGrpSpPr>
        <p:grpSpPr>
          <a:xfrm>
            <a:off x="6105753" y="5042955"/>
            <a:ext cx="2859509" cy="1293310"/>
            <a:chOff x="4527283" y="3015117"/>
            <a:chExt cx="2859509" cy="1293310"/>
          </a:xfrm>
        </p:grpSpPr>
        <p:sp>
          <p:nvSpPr>
            <p:cNvPr id="10" name="Rectangle 9">
              <a:extLst>
                <a:ext uri="{FF2B5EF4-FFF2-40B4-BE49-F238E27FC236}">
                  <a16:creationId xmlns:a16="http://schemas.microsoft.com/office/drawing/2014/main" id="{CC03D350-0DFD-4853-B20D-7B936BCF98F2}"/>
                </a:ext>
              </a:extLst>
            </p:cNvPr>
            <p:cNvSpPr/>
            <p:nvPr/>
          </p:nvSpPr>
          <p:spPr>
            <a:xfrm>
              <a:off x="4527283" y="3015117"/>
              <a:ext cx="2859509" cy="1293310"/>
            </a:xfrm>
            <a:prstGeom prst="rect">
              <a:avLst/>
            </a:prstGeom>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sp>
        <p:sp>
          <p:nvSpPr>
            <p:cNvPr id="11" name="TextBox 10">
              <a:extLst>
                <a:ext uri="{FF2B5EF4-FFF2-40B4-BE49-F238E27FC236}">
                  <a16:creationId xmlns:a16="http://schemas.microsoft.com/office/drawing/2014/main" id="{27F23AEF-6D4B-4B0A-ADDF-883E6BF9B5B0}"/>
                </a:ext>
              </a:extLst>
            </p:cNvPr>
            <p:cNvSpPr txBox="1"/>
            <p:nvPr/>
          </p:nvSpPr>
          <p:spPr>
            <a:xfrm>
              <a:off x="4527283" y="3015117"/>
              <a:ext cx="2859509" cy="1293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800" b="1" kern="1200"/>
                <a:t>Front End:</a:t>
              </a:r>
            </a:p>
            <a:p>
              <a:pPr marL="0" lvl="0" indent="0" algn="ctr" defTabSz="1155700">
                <a:lnSpc>
                  <a:spcPct val="90000"/>
                </a:lnSpc>
                <a:spcBef>
                  <a:spcPct val="0"/>
                </a:spcBef>
                <a:spcAft>
                  <a:spcPct val="35000"/>
                </a:spcAft>
                <a:buNone/>
              </a:pPr>
              <a:r>
                <a:rPr lang="en-IN" sz="2400" kern="1200">
                  <a:solidFill>
                    <a:schemeClr val="tx1"/>
                  </a:solidFill>
                </a:rPr>
                <a:t> </a:t>
              </a:r>
              <a:r>
                <a:rPr lang="en-IN" sz="2400" b="1" kern="1200">
                  <a:solidFill>
                    <a:schemeClr val="tx1"/>
                  </a:solidFill>
                </a:rPr>
                <a:t>HTML, CSS, Bootstrap,  JS</a:t>
              </a:r>
            </a:p>
          </p:txBody>
        </p:sp>
      </p:grpSp>
      <p:sp>
        <p:nvSpPr>
          <p:cNvPr id="9" name="Rectangle 8">
            <a:extLst>
              <a:ext uri="{FF2B5EF4-FFF2-40B4-BE49-F238E27FC236}">
                <a16:creationId xmlns:a16="http://schemas.microsoft.com/office/drawing/2014/main" id="{516CF567-CC48-45F2-8851-D52C589A2CB6}"/>
              </a:ext>
            </a:extLst>
          </p:cNvPr>
          <p:cNvSpPr/>
          <p:nvPr/>
        </p:nvSpPr>
        <p:spPr>
          <a:xfrm>
            <a:off x="4697338" y="5042955"/>
            <a:ext cx="1280377" cy="1293310"/>
          </a:xfrm>
          <a:prstGeom prst="rect">
            <a:avLst/>
          </a:prstGeom>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sp>
      <p:pic>
        <p:nvPicPr>
          <p:cNvPr id="3076" name="Picture 4" descr="C:\Users\admin\Desktop\PPT Images\1200px-OpenCV_Logo_with_text_svg_vers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8447" y="3749507"/>
            <a:ext cx="703755" cy="866792"/>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dmin\Desktop\PPT Images\HTML-CSS-J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337" y="5108276"/>
            <a:ext cx="1280377" cy="11635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dmin\Desktop\PPT Images\1_7rsbMxdFHVmWaRH0tYZSt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355" y="2178655"/>
            <a:ext cx="1280377" cy="995082"/>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03B141C2-DE19-40A8-885A-147C43493644}"/>
              </a:ext>
            </a:extLst>
          </p:cNvPr>
          <p:cNvSpPr txBox="1">
            <a:spLocks/>
          </p:cNvSpPr>
          <p:nvPr/>
        </p:nvSpPr>
        <p:spPr>
          <a:xfrm>
            <a:off x="231355" y="32754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spTree>
    <p:extLst>
      <p:ext uri="{BB962C8B-B14F-4D97-AF65-F5344CB8AC3E}">
        <p14:creationId xmlns:p14="http://schemas.microsoft.com/office/powerpoint/2010/main" val="40934336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p:cTn id="7" dur="500" fill="hold"/>
                                        <p:tgtEl>
                                          <p:spTgt spid="3078"/>
                                        </p:tgtEl>
                                        <p:attrNameLst>
                                          <p:attrName>ppt_w</p:attrName>
                                        </p:attrNameLst>
                                      </p:cBhvr>
                                      <p:tavLst>
                                        <p:tav tm="0">
                                          <p:val>
                                            <p:fltVal val="0"/>
                                          </p:val>
                                        </p:tav>
                                        <p:tav tm="100000">
                                          <p:val>
                                            <p:strVal val="#ppt_w"/>
                                          </p:val>
                                        </p:tav>
                                      </p:tavLst>
                                    </p:anim>
                                    <p:anim calcmode="lin" valueType="num">
                                      <p:cBhvr>
                                        <p:cTn id="8" dur="500" fill="hold"/>
                                        <p:tgtEl>
                                          <p:spTgt spid="3078"/>
                                        </p:tgtEl>
                                        <p:attrNameLst>
                                          <p:attrName>ppt_h</p:attrName>
                                        </p:attrNameLst>
                                      </p:cBhvr>
                                      <p:tavLst>
                                        <p:tav tm="0">
                                          <p:val>
                                            <p:fltVal val="0"/>
                                          </p:val>
                                        </p:tav>
                                        <p:tav tm="100000">
                                          <p:val>
                                            <p:strVal val="#ppt_h"/>
                                          </p:val>
                                        </p:tav>
                                      </p:tavLst>
                                    </p:anim>
                                    <p:animEffect transition="in" filter="fade">
                                      <p:cBhvr>
                                        <p:cTn id="9" dur="500"/>
                                        <p:tgtEl>
                                          <p:spTgt spid="3078"/>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nodeType="withEffect">
                                  <p:stCondLst>
                                    <p:cond delay="0"/>
                                  </p:stCondLst>
                                  <p:childTnLst>
                                    <p:set>
                                      <p:cBhvr>
                                        <p:cTn id="28" dur="1" fill="hold">
                                          <p:stCondLst>
                                            <p:cond delay="0"/>
                                          </p:stCondLst>
                                        </p:cTn>
                                        <p:tgtEl>
                                          <p:spTgt spid="3076"/>
                                        </p:tgtEl>
                                        <p:attrNameLst>
                                          <p:attrName>style.visibility</p:attrName>
                                        </p:attrNameLst>
                                      </p:cBhvr>
                                      <p:to>
                                        <p:strVal val="visible"/>
                                      </p:to>
                                    </p:set>
                                    <p:anim calcmode="lin" valueType="num">
                                      <p:cBhvr>
                                        <p:cTn id="29" dur="500" fill="hold"/>
                                        <p:tgtEl>
                                          <p:spTgt spid="3076"/>
                                        </p:tgtEl>
                                        <p:attrNameLst>
                                          <p:attrName>ppt_w</p:attrName>
                                        </p:attrNameLst>
                                      </p:cBhvr>
                                      <p:tavLst>
                                        <p:tav tm="0">
                                          <p:val>
                                            <p:fltVal val="0"/>
                                          </p:val>
                                        </p:tav>
                                        <p:tav tm="100000">
                                          <p:val>
                                            <p:strVal val="#ppt_w"/>
                                          </p:val>
                                        </p:tav>
                                      </p:tavLst>
                                    </p:anim>
                                    <p:anim calcmode="lin" valueType="num">
                                      <p:cBhvr>
                                        <p:cTn id="30" dur="500" fill="hold"/>
                                        <p:tgtEl>
                                          <p:spTgt spid="3076"/>
                                        </p:tgtEl>
                                        <p:attrNameLst>
                                          <p:attrName>ppt_h</p:attrName>
                                        </p:attrNameLst>
                                      </p:cBhvr>
                                      <p:tavLst>
                                        <p:tav tm="0">
                                          <p:val>
                                            <p:fltVal val="0"/>
                                          </p:val>
                                        </p:tav>
                                        <p:tav tm="100000">
                                          <p:val>
                                            <p:strVal val="#ppt_h"/>
                                          </p:val>
                                        </p:tav>
                                      </p:tavLst>
                                    </p:anim>
                                    <p:animEffect transition="in" filter="fade">
                                      <p:cBhvr>
                                        <p:cTn id="31" dur="500"/>
                                        <p:tgtEl>
                                          <p:spTgt spid="3076"/>
                                        </p:tgtEl>
                                      </p:cBhvr>
                                    </p:animEffect>
                                  </p:childTnLst>
                                </p:cTn>
                              </p:par>
                              <p:par>
                                <p:cTn id="32" presetID="53" presetClass="entr" presetSubtype="16"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nodeType="withEffect">
                                  <p:stCondLst>
                                    <p:cond delay="0"/>
                                  </p:stCondLst>
                                  <p:childTnLst>
                                    <p:set>
                                      <p:cBhvr>
                                        <p:cTn id="45" dur="1" fill="hold">
                                          <p:stCondLst>
                                            <p:cond delay="0"/>
                                          </p:stCondLst>
                                        </p:cTn>
                                        <p:tgtEl>
                                          <p:spTgt spid="3077"/>
                                        </p:tgtEl>
                                        <p:attrNameLst>
                                          <p:attrName>style.visibility</p:attrName>
                                        </p:attrNameLst>
                                      </p:cBhvr>
                                      <p:to>
                                        <p:strVal val="visible"/>
                                      </p:to>
                                    </p:set>
                                    <p:anim calcmode="lin" valueType="num">
                                      <p:cBhvr>
                                        <p:cTn id="46" dur="500" fill="hold"/>
                                        <p:tgtEl>
                                          <p:spTgt spid="3077"/>
                                        </p:tgtEl>
                                        <p:attrNameLst>
                                          <p:attrName>ppt_w</p:attrName>
                                        </p:attrNameLst>
                                      </p:cBhvr>
                                      <p:tavLst>
                                        <p:tav tm="0">
                                          <p:val>
                                            <p:fltVal val="0"/>
                                          </p:val>
                                        </p:tav>
                                        <p:tav tm="100000">
                                          <p:val>
                                            <p:strVal val="#ppt_w"/>
                                          </p:val>
                                        </p:tav>
                                      </p:tavLst>
                                    </p:anim>
                                    <p:anim calcmode="lin" valueType="num">
                                      <p:cBhvr>
                                        <p:cTn id="47" dur="500" fill="hold"/>
                                        <p:tgtEl>
                                          <p:spTgt spid="3077"/>
                                        </p:tgtEl>
                                        <p:attrNameLst>
                                          <p:attrName>ppt_h</p:attrName>
                                        </p:attrNameLst>
                                      </p:cBhvr>
                                      <p:tavLst>
                                        <p:tav tm="0">
                                          <p:val>
                                            <p:fltVal val="0"/>
                                          </p:val>
                                        </p:tav>
                                        <p:tav tm="100000">
                                          <p:val>
                                            <p:strVal val="#ppt_h"/>
                                          </p:val>
                                        </p:tav>
                                      </p:tavLst>
                                    </p:anim>
                                    <p:animEffect transition="in" filter="fade">
                                      <p:cBhvr>
                                        <p:cTn id="48" dur="500"/>
                                        <p:tgtEl>
                                          <p:spTgt spid="3077"/>
                                        </p:tgtEl>
                                      </p:cBhvr>
                                    </p:animEffect>
                                  </p:childTnLst>
                                </p:cTn>
                              </p:par>
                              <p:par>
                                <p:cTn id="49" presetID="53" presetClass="entr" presetSubtype="16"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068AAE-2273-4A8C-9002-4A16F48EB56A}"/>
              </a:ext>
            </a:extLst>
          </p:cNvPr>
          <p:cNvSpPr/>
          <p:nvPr/>
        </p:nvSpPr>
        <p:spPr>
          <a:xfrm>
            <a:off x="231355" y="2029541"/>
            <a:ext cx="1280377" cy="1293310"/>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pic>
        <p:nvPicPr>
          <p:cNvPr id="3078" name="Picture 6" descr="C:\Users\admin\Desktop\PPT Images\1_7rsbMxdFHVmWaRH0tYZSt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355" y="2240302"/>
            <a:ext cx="1280377" cy="995082"/>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03B141C2-DE19-40A8-885A-147C43493644}"/>
              </a:ext>
            </a:extLst>
          </p:cNvPr>
          <p:cNvSpPr txBox="1">
            <a:spLocks/>
          </p:cNvSpPr>
          <p:nvPr/>
        </p:nvSpPr>
        <p:spPr>
          <a:xfrm>
            <a:off x="231355" y="32754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sp>
        <p:nvSpPr>
          <p:cNvPr id="19" name="Title 1">
            <a:extLst>
              <a:ext uri="{FF2B5EF4-FFF2-40B4-BE49-F238E27FC236}">
                <a16:creationId xmlns:a16="http://schemas.microsoft.com/office/drawing/2014/main" id="{ADA939CA-853A-40F0-961C-0D1557AA99EA}"/>
              </a:ext>
            </a:extLst>
          </p:cNvPr>
          <p:cNvSpPr txBox="1">
            <a:spLocks/>
          </p:cNvSpPr>
          <p:nvPr/>
        </p:nvSpPr>
        <p:spPr>
          <a:xfrm>
            <a:off x="3040105" y="2029542"/>
            <a:ext cx="9090567" cy="4500918"/>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500"/>
              <a:t>	Flask là một web frameworks, nó thuộc loại micro-framework được xây dựng bằng ngôn ngữ lập trình Python. Flask cho phép bạn xây dựng các ứng dụng web từ đơn giản tới phức tạp. Nó có thể xây dựng các api nhỏ, ứng dụng web chẳng hạn như các trang web, blog, trang wiki hoặc một website dựa theo thời gian hay thậm chí là một trang web thương mại. Flask cung cấp cho bạn công cụ, các thư viện và các công nghệ hỗ trợ bạn làm những công việc trên.</a:t>
            </a:r>
          </a:p>
          <a:p>
            <a:r>
              <a:rPr lang="vi-VN" sz="2500"/>
              <a:t>	Flask là một micro-framework. Điều này có nghĩa Flask là một môi trường độc lập, ít sử dụng các thư viện khác bên ngoài. Do vậy, Flask có ưu điểm là nhẹ, có rất ít lỗi do ít bị phụ thuộc cũng như dễ dàng phát hiện và xử lý các lỗi bảo mật.</a:t>
            </a:r>
          </a:p>
        </p:txBody>
      </p:sp>
      <p:grpSp>
        <p:nvGrpSpPr>
          <p:cNvPr id="23" name="Group 22">
            <a:extLst>
              <a:ext uri="{FF2B5EF4-FFF2-40B4-BE49-F238E27FC236}">
                <a16:creationId xmlns:a16="http://schemas.microsoft.com/office/drawing/2014/main" id="{53568E91-EE36-4FA8-9C57-5355F41613AD}"/>
              </a:ext>
            </a:extLst>
          </p:cNvPr>
          <p:cNvGrpSpPr/>
          <p:nvPr/>
        </p:nvGrpSpPr>
        <p:grpSpPr>
          <a:xfrm>
            <a:off x="61328" y="4023540"/>
            <a:ext cx="2859508" cy="1293311"/>
            <a:chOff x="4357255" y="2061963"/>
            <a:chExt cx="2859509" cy="1293311"/>
          </a:xfrm>
        </p:grpSpPr>
        <p:sp>
          <p:nvSpPr>
            <p:cNvPr id="24" name="Rectangle 23">
              <a:extLst>
                <a:ext uri="{FF2B5EF4-FFF2-40B4-BE49-F238E27FC236}">
                  <a16:creationId xmlns:a16="http://schemas.microsoft.com/office/drawing/2014/main" id="{124E30BF-55DD-45C0-9FBE-DEA370AD718B}"/>
                </a:ext>
              </a:extLst>
            </p:cNvPr>
            <p:cNvSpPr/>
            <p:nvPr/>
          </p:nvSpPr>
          <p:spPr>
            <a:xfrm>
              <a:off x="4357255" y="2061964"/>
              <a:ext cx="2859509" cy="1293310"/>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5" name="TextBox 24">
              <a:extLst>
                <a:ext uri="{FF2B5EF4-FFF2-40B4-BE49-F238E27FC236}">
                  <a16:creationId xmlns:a16="http://schemas.microsoft.com/office/drawing/2014/main" id="{1F238B44-9184-45D5-91B6-A99DB4C6AD79}"/>
                </a:ext>
              </a:extLst>
            </p:cNvPr>
            <p:cNvSpPr txBox="1"/>
            <p:nvPr/>
          </p:nvSpPr>
          <p:spPr>
            <a:xfrm>
              <a:off x="4357255" y="2061963"/>
              <a:ext cx="2798182" cy="1293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b="1" kern="1200"/>
                <a:t>Programming Framework: </a:t>
              </a:r>
              <a:r>
                <a:rPr lang="en-IN" sz="2400" b="1" kern="1200">
                  <a:solidFill>
                    <a:schemeClr val="tx1"/>
                  </a:solidFill>
                </a:rPr>
                <a:t>Python, Flask</a:t>
              </a:r>
            </a:p>
          </p:txBody>
        </p:sp>
      </p:grpSp>
    </p:spTree>
    <p:extLst>
      <p:ext uri="{BB962C8B-B14F-4D97-AF65-F5344CB8AC3E}">
        <p14:creationId xmlns:p14="http://schemas.microsoft.com/office/powerpoint/2010/main" val="10135215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p:cTn id="7" dur="500" fill="hold"/>
                                        <p:tgtEl>
                                          <p:spTgt spid="3078"/>
                                        </p:tgtEl>
                                        <p:attrNameLst>
                                          <p:attrName>ppt_w</p:attrName>
                                        </p:attrNameLst>
                                      </p:cBhvr>
                                      <p:tavLst>
                                        <p:tav tm="0">
                                          <p:val>
                                            <p:fltVal val="0"/>
                                          </p:val>
                                        </p:tav>
                                        <p:tav tm="100000">
                                          <p:val>
                                            <p:strVal val="#ppt_w"/>
                                          </p:val>
                                        </p:tav>
                                      </p:tavLst>
                                    </p:anim>
                                    <p:anim calcmode="lin" valueType="num">
                                      <p:cBhvr>
                                        <p:cTn id="8" dur="500" fill="hold"/>
                                        <p:tgtEl>
                                          <p:spTgt spid="3078"/>
                                        </p:tgtEl>
                                        <p:attrNameLst>
                                          <p:attrName>ppt_h</p:attrName>
                                        </p:attrNameLst>
                                      </p:cBhvr>
                                      <p:tavLst>
                                        <p:tav tm="0">
                                          <p:val>
                                            <p:fltVal val="0"/>
                                          </p:val>
                                        </p:tav>
                                        <p:tav tm="100000">
                                          <p:val>
                                            <p:strVal val="#ppt_h"/>
                                          </p:val>
                                        </p:tav>
                                      </p:tavLst>
                                    </p:anim>
                                    <p:animEffect transition="in" filter="fade">
                                      <p:cBhvr>
                                        <p:cTn id="9" dur="500"/>
                                        <p:tgtEl>
                                          <p:spTgt spid="3078"/>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EBC8A4-0852-482B-AB85-A5FE60FD7222}"/>
              </a:ext>
            </a:extLst>
          </p:cNvPr>
          <p:cNvGrpSpPr/>
          <p:nvPr/>
        </p:nvGrpSpPr>
        <p:grpSpPr>
          <a:xfrm>
            <a:off x="231354" y="1771142"/>
            <a:ext cx="2859510" cy="1657858"/>
            <a:chOff x="1687632" y="-256696"/>
            <a:chExt cx="2859510" cy="1293310"/>
          </a:xfrm>
        </p:grpSpPr>
        <p:sp>
          <p:nvSpPr>
            <p:cNvPr id="12" name="Rectangle 11">
              <a:extLst>
                <a:ext uri="{FF2B5EF4-FFF2-40B4-BE49-F238E27FC236}">
                  <a16:creationId xmlns:a16="http://schemas.microsoft.com/office/drawing/2014/main" id="{21C7C03B-F2A9-42E2-A7F5-A89389F7F7A2}"/>
                </a:ext>
              </a:extLst>
            </p:cNvPr>
            <p:cNvSpPr/>
            <p:nvPr/>
          </p:nvSpPr>
          <p:spPr>
            <a:xfrm>
              <a:off x="1687633" y="-256696"/>
              <a:ext cx="2859509" cy="1293310"/>
            </a:xfrm>
            <a:prstGeom prst="rect">
              <a:avLst/>
            </a:prstGeom>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sp>
        <p:sp>
          <p:nvSpPr>
            <p:cNvPr id="13" name="TextBox 12">
              <a:extLst>
                <a:ext uri="{FF2B5EF4-FFF2-40B4-BE49-F238E27FC236}">
                  <a16:creationId xmlns:a16="http://schemas.microsoft.com/office/drawing/2014/main" id="{25D05C04-AE7B-47C0-B3BB-EDE28E55FE22}"/>
                </a:ext>
              </a:extLst>
            </p:cNvPr>
            <p:cNvSpPr txBox="1"/>
            <p:nvPr/>
          </p:nvSpPr>
          <p:spPr>
            <a:xfrm>
              <a:off x="1687632" y="-256696"/>
              <a:ext cx="2859509" cy="1293310"/>
            </a:xfrm>
            <a:prstGeom prst="rect">
              <a:avLst/>
            </a:prstGeom>
            <a:solidFill>
              <a:schemeClr val="accent6">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spcBef>
                  <a:spcPct val="0"/>
                </a:spcBef>
                <a:spcAft>
                  <a:spcPct val="35000"/>
                </a:spcAft>
                <a:buNone/>
              </a:pPr>
              <a:r>
                <a:rPr lang="en-IN" sz="2600" b="1" kern="1200"/>
                <a:t>Facial and Body Recognition: </a:t>
              </a:r>
              <a:r>
                <a:rPr lang="en-IN" sz="2000" b="1" kern="1200">
                  <a:solidFill>
                    <a:schemeClr val="tx1"/>
                  </a:solidFill>
                </a:rPr>
                <a:t>OpenCV, Dlib, Haar cascades dataset</a:t>
              </a:r>
            </a:p>
          </p:txBody>
        </p:sp>
      </p:grpSp>
      <p:sp>
        <p:nvSpPr>
          <p:cNvPr id="7" name="Rectangle 6">
            <a:extLst>
              <a:ext uri="{FF2B5EF4-FFF2-40B4-BE49-F238E27FC236}">
                <a16:creationId xmlns:a16="http://schemas.microsoft.com/office/drawing/2014/main" id="{2D0FD4E8-5A38-470A-8DB6-23A413D42E8A}"/>
              </a:ext>
            </a:extLst>
          </p:cNvPr>
          <p:cNvSpPr/>
          <p:nvPr/>
        </p:nvSpPr>
        <p:spPr>
          <a:xfrm>
            <a:off x="231354" y="3536248"/>
            <a:ext cx="1280377" cy="1293310"/>
          </a:xfrm>
          <a:prstGeom prst="rect">
            <a:avLst/>
          </a:prstGeom>
          <a:solidFill>
            <a:schemeClr val="accent6">
              <a:lumMod val="75000"/>
            </a:schemeClr>
          </a:solidFill>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sp>
      <p:pic>
        <p:nvPicPr>
          <p:cNvPr id="3076" name="Picture 4" descr="C:\Users\admin\Desktop\PPT Images\1200px-OpenCV_Logo_with_text_svg_vers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664" y="3749507"/>
            <a:ext cx="703755" cy="866792"/>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03B141C2-DE19-40A8-885A-147C43493644}"/>
              </a:ext>
            </a:extLst>
          </p:cNvPr>
          <p:cNvSpPr txBox="1">
            <a:spLocks/>
          </p:cNvSpPr>
          <p:nvPr/>
        </p:nvSpPr>
        <p:spPr>
          <a:xfrm>
            <a:off x="231355" y="32754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sp>
        <p:nvSpPr>
          <p:cNvPr id="19" name="Title 1">
            <a:extLst>
              <a:ext uri="{FF2B5EF4-FFF2-40B4-BE49-F238E27FC236}">
                <a16:creationId xmlns:a16="http://schemas.microsoft.com/office/drawing/2014/main" id="{AA89601E-ED17-4FA8-A4EE-7034A86C2904}"/>
              </a:ext>
            </a:extLst>
          </p:cNvPr>
          <p:cNvSpPr txBox="1">
            <a:spLocks/>
          </p:cNvSpPr>
          <p:nvPr/>
        </p:nvSpPr>
        <p:spPr>
          <a:xfrm>
            <a:off x="3829321" y="1771142"/>
            <a:ext cx="7985550" cy="4974215"/>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4000" b="1"/>
          </a:p>
        </p:txBody>
      </p:sp>
      <p:pic>
        <p:nvPicPr>
          <p:cNvPr id="2" name="Picture 1">
            <a:extLst>
              <a:ext uri="{FF2B5EF4-FFF2-40B4-BE49-F238E27FC236}">
                <a16:creationId xmlns:a16="http://schemas.microsoft.com/office/drawing/2014/main" id="{F89B9F01-DB80-450F-BB09-8FCC32FDDE9F}"/>
              </a:ext>
            </a:extLst>
          </p:cNvPr>
          <p:cNvPicPr>
            <a:picLocks noChangeAspect="1"/>
          </p:cNvPicPr>
          <p:nvPr/>
        </p:nvPicPr>
        <p:blipFill>
          <a:blip r:embed="rId3"/>
          <a:stretch>
            <a:fillRect/>
          </a:stretch>
        </p:blipFill>
        <p:spPr>
          <a:xfrm>
            <a:off x="3949397" y="1749265"/>
            <a:ext cx="7865474" cy="4974215"/>
          </a:xfrm>
          <a:prstGeom prst="rect">
            <a:avLst/>
          </a:prstGeom>
        </p:spPr>
      </p:pic>
    </p:spTree>
    <p:extLst>
      <p:ext uri="{BB962C8B-B14F-4D97-AF65-F5344CB8AC3E}">
        <p14:creationId xmlns:p14="http://schemas.microsoft.com/office/powerpoint/2010/main" val="1082299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500" fill="hold"/>
                                        <p:tgtEl>
                                          <p:spTgt spid="3076"/>
                                        </p:tgtEl>
                                        <p:attrNameLst>
                                          <p:attrName>ppt_w</p:attrName>
                                        </p:attrNameLst>
                                      </p:cBhvr>
                                      <p:tavLst>
                                        <p:tav tm="0">
                                          <p:val>
                                            <p:fltVal val="0"/>
                                          </p:val>
                                        </p:tav>
                                        <p:tav tm="100000">
                                          <p:val>
                                            <p:strVal val="#ppt_w"/>
                                          </p:val>
                                        </p:tav>
                                      </p:tavLst>
                                    </p:anim>
                                    <p:anim calcmode="lin" valueType="num">
                                      <p:cBhvr>
                                        <p:cTn id="13" dur="500" fill="hold"/>
                                        <p:tgtEl>
                                          <p:spTgt spid="3076"/>
                                        </p:tgtEl>
                                        <p:attrNameLst>
                                          <p:attrName>ppt_h</p:attrName>
                                        </p:attrNameLst>
                                      </p:cBhvr>
                                      <p:tavLst>
                                        <p:tav tm="0">
                                          <p:val>
                                            <p:fltVal val="0"/>
                                          </p:val>
                                        </p:tav>
                                        <p:tav tm="100000">
                                          <p:val>
                                            <p:strVal val="#ppt_h"/>
                                          </p:val>
                                        </p:tav>
                                      </p:tavLst>
                                    </p:anim>
                                    <p:animEffect transition="in" filter="fade">
                                      <p:cBhvr>
                                        <p:cTn id="14" dur="500"/>
                                        <p:tgtEl>
                                          <p:spTgt spid="307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EBC8A4-0852-482B-AB85-A5FE60FD7222}"/>
              </a:ext>
            </a:extLst>
          </p:cNvPr>
          <p:cNvGrpSpPr/>
          <p:nvPr/>
        </p:nvGrpSpPr>
        <p:grpSpPr>
          <a:xfrm>
            <a:off x="231354" y="1771142"/>
            <a:ext cx="2859510" cy="1657858"/>
            <a:chOff x="1687632" y="-256696"/>
            <a:chExt cx="2859510" cy="1293310"/>
          </a:xfrm>
        </p:grpSpPr>
        <p:sp>
          <p:nvSpPr>
            <p:cNvPr id="12" name="Rectangle 11">
              <a:extLst>
                <a:ext uri="{FF2B5EF4-FFF2-40B4-BE49-F238E27FC236}">
                  <a16:creationId xmlns:a16="http://schemas.microsoft.com/office/drawing/2014/main" id="{21C7C03B-F2A9-42E2-A7F5-A89389F7F7A2}"/>
                </a:ext>
              </a:extLst>
            </p:cNvPr>
            <p:cNvSpPr/>
            <p:nvPr/>
          </p:nvSpPr>
          <p:spPr>
            <a:xfrm>
              <a:off x="1687633" y="-256696"/>
              <a:ext cx="2859509" cy="1293310"/>
            </a:xfrm>
            <a:prstGeom prst="rect">
              <a:avLst/>
            </a:prstGeom>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sp>
        <p:sp>
          <p:nvSpPr>
            <p:cNvPr id="13" name="TextBox 12">
              <a:extLst>
                <a:ext uri="{FF2B5EF4-FFF2-40B4-BE49-F238E27FC236}">
                  <a16:creationId xmlns:a16="http://schemas.microsoft.com/office/drawing/2014/main" id="{25D05C04-AE7B-47C0-B3BB-EDE28E55FE22}"/>
                </a:ext>
              </a:extLst>
            </p:cNvPr>
            <p:cNvSpPr txBox="1"/>
            <p:nvPr/>
          </p:nvSpPr>
          <p:spPr>
            <a:xfrm>
              <a:off x="1687632" y="-256696"/>
              <a:ext cx="2859509" cy="1293310"/>
            </a:xfrm>
            <a:prstGeom prst="rect">
              <a:avLst/>
            </a:prstGeom>
            <a:solidFill>
              <a:schemeClr val="accent6">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spcBef>
                  <a:spcPct val="0"/>
                </a:spcBef>
                <a:spcAft>
                  <a:spcPct val="35000"/>
                </a:spcAft>
                <a:buNone/>
              </a:pPr>
              <a:r>
                <a:rPr lang="en-IN" sz="2600" b="1" kern="1200"/>
                <a:t>Facial and Body Recognition: </a:t>
              </a:r>
              <a:r>
                <a:rPr lang="en-IN" sz="2000" b="1" kern="1200">
                  <a:solidFill>
                    <a:schemeClr val="tx1"/>
                  </a:solidFill>
                </a:rPr>
                <a:t>OpenCV, Dlib, Haar cascades dataset</a:t>
              </a:r>
            </a:p>
          </p:txBody>
        </p:sp>
      </p:grpSp>
      <p:sp>
        <p:nvSpPr>
          <p:cNvPr id="7" name="Rectangle 6">
            <a:extLst>
              <a:ext uri="{FF2B5EF4-FFF2-40B4-BE49-F238E27FC236}">
                <a16:creationId xmlns:a16="http://schemas.microsoft.com/office/drawing/2014/main" id="{2D0FD4E8-5A38-470A-8DB6-23A413D42E8A}"/>
              </a:ext>
            </a:extLst>
          </p:cNvPr>
          <p:cNvSpPr/>
          <p:nvPr/>
        </p:nvSpPr>
        <p:spPr>
          <a:xfrm>
            <a:off x="231354" y="3536248"/>
            <a:ext cx="1280377" cy="1293310"/>
          </a:xfrm>
          <a:prstGeom prst="rect">
            <a:avLst/>
          </a:prstGeom>
          <a:solidFill>
            <a:schemeClr val="accent6">
              <a:lumMod val="75000"/>
            </a:schemeClr>
          </a:solidFill>
        </p:spPr>
        <p:style>
          <a:lnRef idx="2">
            <a:schemeClr val="lt1">
              <a:hueOff val="0"/>
              <a:satOff val="0"/>
              <a:lumOff val="0"/>
              <a:alphaOff val="0"/>
            </a:schemeClr>
          </a:lnRef>
          <a:fillRef idx="1">
            <a:schemeClr val="accent4">
              <a:hueOff val="4900445"/>
              <a:satOff val="-20388"/>
              <a:lumOff val="4804"/>
              <a:alphaOff val="0"/>
            </a:schemeClr>
          </a:fillRef>
          <a:effectRef idx="0">
            <a:schemeClr val="accent4">
              <a:hueOff val="4900445"/>
              <a:satOff val="-20388"/>
              <a:lumOff val="4804"/>
              <a:alphaOff val="0"/>
            </a:schemeClr>
          </a:effectRef>
          <a:fontRef idx="minor">
            <a:schemeClr val="lt1"/>
          </a:fontRef>
        </p:style>
      </p:sp>
      <p:pic>
        <p:nvPicPr>
          <p:cNvPr id="3076" name="Picture 4" descr="C:\Users\admin\Desktop\PPT Images\1200px-OpenCV_Logo_with_text_svg_vers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664" y="3749507"/>
            <a:ext cx="703755" cy="866792"/>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03B141C2-DE19-40A8-885A-147C43493644}"/>
              </a:ext>
            </a:extLst>
          </p:cNvPr>
          <p:cNvSpPr txBox="1">
            <a:spLocks/>
          </p:cNvSpPr>
          <p:nvPr/>
        </p:nvSpPr>
        <p:spPr>
          <a:xfrm>
            <a:off x="231355" y="32754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sp>
        <p:nvSpPr>
          <p:cNvPr id="19" name="Title 1">
            <a:extLst>
              <a:ext uri="{FF2B5EF4-FFF2-40B4-BE49-F238E27FC236}">
                <a16:creationId xmlns:a16="http://schemas.microsoft.com/office/drawing/2014/main" id="{AA89601E-ED17-4FA8-A4EE-7034A86C2904}"/>
              </a:ext>
            </a:extLst>
          </p:cNvPr>
          <p:cNvSpPr txBox="1">
            <a:spLocks/>
          </p:cNvSpPr>
          <p:nvPr/>
        </p:nvSpPr>
        <p:spPr>
          <a:xfrm>
            <a:off x="3829321" y="1771142"/>
            <a:ext cx="7985550" cy="4974215"/>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500"/>
              <a:t>	Hiện nay có rất nhiều kỹ thuật để thực hiện việc nhận dạng khuôn mặt, tuy nhiên điểm chung của các kỹ thuật này là đều sẽ phải thực hiện qua 3 bước:</a:t>
            </a:r>
          </a:p>
          <a:p>
            <a:r>
              <a:rPr lang="vi-VN" sz="2500"/>
              <a:t>	Xác định và lấy ra (các) khuôn mặt có trong hình ảnh</a:t>
            </a:r>
          </a:p>
          <a:p>
            <a:r>
              <a:rPr lang="vi-VN" sz="2500"/>
              <a:t>	Từ hình ảnh các khuôn mặt lấy ra từ bước 1, thực hiện việc phân tích, trích xuất các đặt trưng của khuôn mặt</a:t>
            </a:r>
          </a:p>
          <a:p>
            <a:r>
              <a:rPr lang="vi-VN" sz="2500"/>
              <a:t>	Từ các thông tin có được sau khi phân tích, kết luận và xác minh danh tính người dùn</a:t>
            </a:r>
          </a:p>
          <a:p>
            <a:pPr algn="ctr"/>
            <a:endParaRPr lang="en-IN" sz="4000" b="1"/>
          </a:p>
        </p:txBody>
      </p:sp>
    </p:spTree>
    <p:extLst>
      <p:ext uri="{BB962C8B-B14F-4D97-AF65-F5344CB8AC3E}">
        <p14:creationId xmlns:p14="http://schemas.microsoft.com/office/powerpoint/2010/main" val="27511843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500" fill="hold"/>
                                        <p:tgtEl>
                                          <p:spTgt spid="3076"/>
                                        </p:tgtEl>
                                        <p:attrNameLst>
                                          <p:attrName>ppt_w</p:attrName>
                                        </p:attrNameLst>
                                      </p:cBhvr>
                                      <p:tavLst>
                                        <p:tav tm="0">
                                          <p:val>
                                            <p:fltVal val="0"/>
                                          </p:val>
                                        </p:tav>
                                        <p:tav tm="100000">
                                          <p:val>
                                            <p:strVal val="#ppt_w"/>
                                          </p:val>
                                        </p:tav>
                                      </p:tavLst>
                                    </p:anim>
                                    <p:anim calcmode="lin" valueType="num">
                                      <p:cBhvr>
                                        <p:cTn id="13" dur="500" fill="hold"/>
                                        <p:tgtEl>
                                          <p:spTgt spid="3076"/>
                                        </p:tgtEl>
                                        <p:attrNameLst>
                                          <p:attrName>ppt_h</p:attrName>
                                        </p:attrNameLst>
                                      </p:cBhvr>
                                      <p:tavLst>
                                        <p:tav tm="0">
                                          <p:val>
                                            <p:fltVal val="0"/>
                                          </p:val>
                                        </p:tav>
                                        <p:tav tm="100000">
                                          <p:val>
                                            <p:strVal val="#ppt_h"/>
                                          </p:val>
                                        </p:tav>
                                      </p:tavLst>
                                    </p:anim>
                                    <p:animEffect transition="in" filter="fade">
                                      <p:cBhvr>
                                        <p:cTn id="14" dur="500"/>
                                        <p:tgtEl>
                                          <p:spTgt spid="3076"/>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0B0C966-3166-4E13-A0E2-4C1E0721A1AF}"/>
              </a:ext>
            </a:extLst>
          </p:cNvPr>
          <p:cNvGrpSpPr/>
          <p:nvPr/>
        </p:nvGrpSpPr>
        <p:grpSpPr>
          <a:xfrm>
            <a:off x="549407" y="4048539"/>
            <a:ext cx="2472089" cy="1293310"/>
            <a:chOff x="-1578470" y="2021204"/>
            <a:chExt cx="2872761" cy="1293310"/>
          </a:xfrm>
        </p:grpSpPr>
        <p:sp>
          <p:nvSpPr>
            <p:cNvPr id="10" name="Rectangle 9">
              <a:extLst>
                <a:ext uri="{FF2B5EF4-FFF2-40B4-BE49-F238E27FC236}">
                  <a16:creationId xmlns:a16="http://schemas.microsoft.com/office/drawing/2014/main" id="{CC03D350-0DFD-4853-B20D-7B936BCF98F2}"/>
                </a:ext>
              </a:extLst>
            </p:cNvPr>
            <p:cNvSpPr/>
            <p:nvPr/>
          </p:nvSpPr>
          <p:spPr>
            <a:xfrm>
              <a:off x="-1578470" y="2021204"/>
              <a:ext cx="2859509" cy="1293310"/>
            </a:xfrm>
            <a:prstGeom prst="rect">
              <a:avLst/>
            </a:prstGeom>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sp>
        <p:sp>
          <p:nvSpPr>
            <p:cNvPr id="11" name="TextBox 10">
              <a:extLst>
                <a:ext uri="{FF2B5EF4-FFF2-40B4-BE49-F238E27FC236}">
                  <a16:creationId xmlns:a16="http://schemas.microsoft.com/office/drawing/2014/main" id="{27F23AEF-6D4B-4B0A-ADDF-883E6BF9B5B0}"/>
                </a:ext>
              </a:extLst>
            </p:cNvPr>
            <p:cNvSpPr txBox="1"/>
            <p:nvPr/>
          </p:nvSpPr>
          <p:spPr>
            <a:xfrm>
              <a:off x="-1565218" y="2021204"/>
              <a:ext cx="2859509" cy="1293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800" b="1" kern="1200"/>
                <a:t>Front End:</a:t>
              </a:r>
            </a:p>
            <a:p>
              <a:pPr marL="0" lvl="0" indent="0" algn="ctr" defTabSz="1155700">
                <a:lnSpc>
                  <a:spcPct val="90000"/>
                </a:lnSpc>
                <a:spcBef>
                  <a:spcPct val="0"/>
                </a:spcBef>
                <a:spcAft>
                  <a:spcPct val="35000"/>
                </a:spcAft>
                <a:buNone/>
              </a:pPr>
              <a:r>
                <a:rPr lang="en-IN" sz="2400" kern="1200">
                  <a:solidFill>
                    <a:schemeClr val="tx1"/>
                  </a:solidFill>
                </a:rPr>
                <a:t> </a:t>
              </a:r>
              <a:r>
                <a:rPr lang="en-IN" sz="2400" b="1" kern="1200">
                  <a:solidFill>
                    <a:schemeClr val="tx1"/>
                  </a:solidFill>
                </a:rPr>
                <a:t>HTML, CSS, Bootstrap,  JS</a:t>
              </a:r>
            </a:p>
          </p:txBody>
        </p:sp>
      </p:grpSp>
      <p:sp>
        <p:nvSpPr>
          <p:cNvPr id="9" name="Rectangle 8">
            <a:extLst>
              <a:ext uri="{FF2B5EF4-FFF2-40B4-BE49-F238E27FC236}">
                <a16:creationId xmlns:a16="http://schemas.microsoft.com/office/drawing/2014/main" id="{516CF567-CC48-45F2-8851-D52C589A2CB6}"/>
              </a:ext>
            </a:extLst>
          </p:cNvPr>
          <p:cNvSpPr/>
          <p:nvPr/>
        </p:nvSpPr>
        <p:spPr>
          <a:xfrm>
            <a:off x="549407" y="1894828"/>
            <a:ext cx="1280377" cy="1293310"/>
          </a:xfrm>
          <a:prstGeom prst="rect">
            <a:avLst/>
          </a:prstGeom>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sp>
      <p:pic>
        <p:nvPicPr>
          <p:cNvPr id="3077" name="Picture 5" descr="C:\Users\admin\Desktop\PPT Images\HTML-CSS-J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07" y="1959715"/>
            <a:ext cx="1280377" cy="1163536"/>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03B141C2-DE19-40A8-885A-147C43493644}"/>
              </a:ext>
            </a:extLst>
          </p:cNvPr>
          <p:cNvSpPr txBox="1">
            <a:spLocks/>
          </p:cNvSpPr>
          <p:nvPr/>
        </p:nvSpPr>
        <p:spPr>
          <a:xfrm>
            <a:off x="549407" y="218661"/>
            <a:ext cx="5874398"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sp>
        <p:nvSpPr>
          <p:cNvPr id="19" name="Title 1">
            <a:extLst>
              <a:ext uri="{FF2B5EF4-FFF2-40B4-BE49-F238E27FC236}">
                <a16:creationId xmlns:a16="http://schemas.microsoft.com/office/drawing/2014/main" id="{EF7DFD26-58F6-4758-8EEF-03406EC8691A}"/>
              </a:ext>
            </a:extLst>
          </p:cNvPr>
          <p:cNvSpPr txBox="1">
            <a:spLocks/>
          </p:cNvSpPr>
          <p:nvPr/>
        </p:nvSpPr>
        <p:spPr>
          <a:xfrm>
            <a:off x="3032901" y="1894827"/>
            <a:ext cx="8933812" cy="4744511"/>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500" b="1" i="1"/>
              <a:t>	Bootstrap là một framework bao gồm các HTML, CSS và JavaScript template dùng để phát triển website chuẩn responsive</a:t>
            </a:r>
            <a:r>
              <a:rPr lang="vi-VN" sz="2500"/>
              <a:t>. </a:t>
            </a:r>
            <a:r>
              <a:rPr lang="vi-VN" sz="2500" b="1"/>
              <a:t>Bootstrap</a:t>
            </a:r>
            <a:r>
              <a:rPr lang="vi-VN" sz="2500"/>
              <a:t> cho phép quá trình thiết kế website diễn ra nhanh chóng và dễ dàng hơn dựa trên những thành tố cơ bản sẵn có như typography, forms, buttons, tables, grids, navigation, image carousels… Cùng </a:t>
            </a:r>
            <a:r>
              <a:rPr lang="vi-VN" sz="2500" b="1"/>
              <a:t>Mắt Bão</a:t>
            </a:r>
            <a:r>
              <a:rPr lang="vi-VN" sz="2500"/>
              <a:t> tìm hiểu tính năng và lợi ích mang lại cho lập trình viên của </a:t>
            </a:r>
            <a:r>
              <a:rPr lang="vi-VN" sz="2500" b="1" i="1"/>
              <a:t>Bootstrap là gì</a:t>
            </a:r>
            <a:r>
              <a:rPr lang="vi-VN" sz="2500"/>
              <a:t> nhé!</a:t>
            </a:r>
          </a:p>
          <a:p>
            <a:r>
              <a:rPr lang="vi-VN" sz="2500" b="1" i="1"/>
              <a:t>	Bootstrap</a:t>
            </a:r>
            <a:r>
              <a:rPr lang="vi-VN" sz="2500"/>
              <a:t> là một bộ sưu tập miễn phí của các </a:t>
            </a:r>
            <a:r>
              <a:rPr lang="vi-VN" sz="2500" b="1" i="1"/>
              <a:t>mã nguồn mở</a:t>
            </a:r>
            <a:r>
              <a:rPr lang="vi-VN" sz="2500"/>
              <a:t> và công cụ dùng để tạo ra một mẫu webiste hoàn chỉnh. Với các thuộc tính về giao diện được quy định sẵn như kích thước, màu sắc, độ cao, độ rộng…, các </a:t>
            </a:r>
            <a:r>
              <a:rPr lang="vi-VN" sz="2500" b="1"/>
              <a:t>designer</a:t>
            </a:r>
            <a:r>
              <a:rPr lang="vi-VN" sz="2500"/>
              <a:t> có thể sáng tạo nhiều sản phẩm mới mẻ nhưng vẫn tiết kiệm thời gian khi làm việc với </a:t>
            </a:r>
            <a:r>
              <a:rPr lang="vi-VN" sz="2500" b="1"/>
              <a:t>framework</a:t>
            </a:r>
            <a:r>
              <a:rPr lang="vi-VN" sz="2500"/>
              <a:t> này trong quá trình </a:t>
            </a:r>
            <a:r>
              <a:rPr lang="vi-VN" sz="2500" b="1" i="1"/>
              <a:t>thiết kế giao diện website</a:t>
            </a:r>
            <a:endParaRPr lang="vi-VN" sz="2500"/>
          </a:p>
        </p:txBody>
      </p:sp>
    </p:spTree>
    <p:extLst>
      <p:ext uri="{BB962C8B-B14F-4D97-AF65-F5344CB8AC3E}">
        <p14:creationId xmlns:p14="http://schemas.microsoft.com/office/powerpoint/2010/main" val="1379887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3077"/>
                                        </p:tgtEl>
                                        <p:attrNameLst>
                                          <p:attrName>style.visibility</p:attrName>
                                        </p:attrNameLst>
                                      </p:cBhvr>
                                      <p:to>
                                        <p:strVal val="visible"/>
                                      </p:to>
                                    </p:set>
                                    <p:anim calcmode="lin" valueType="num">
                                      <p:cBhvr>
                                        <p:cTn id="12" dur="500" fill="hold"/>
                                        <p:tgtEl>
                                          <p:spTgt spid="3077"/>
                                        </p:tgtEl>
                                        <p:attrNameLst>
                                          <p:attrName>ppt_w</p:attrName>
                                        </p:attrNameLst>
                                      </p:cBhvr>
                                      <p:tavLst>
                                        <p:tav tm="0">
                                          <p:val>
                                            <p:fltVal val="0"/>
                                          </p:val>
                                        </p:tav>
                                        <p:tav tm="100000">
                                          <p:val>
                                            <p:strVal val="#ppt_w"/>
                                          </p:val>
                                        </p:tav>
                                      </p:tavLst>
                                    </p:anim>
                                    <p:anim calcmode="lin" valueType="num">
                                      <p:cBhvr>
                                        <p:cTn id="13" dur="500" fill="hold"/>
                                        <p:tgtEl>
                                          <p:spTgt spid="3077"/>
                                        </p:tgtEl>
                                        <p:attrNameLst>
                                          <p:attrName>ppt_h</p:attrName>
                                        </p:attrNameLst>
                                      </p:cBhvr>
                                      <p:tavLst>
                                        <p:tav tm="0">
                                          <p:val>
                                            <p:fltVal val="0"/>
                                          </p:val>
                                        </p:tav>
                                        <p:tav tm="100000">
                                          <p:val>
                                            <p:strVal val="#ppt_h"/>
                                          </p:val>
                                        </p:tav>
                                      </p:tavLst>
                                    </p:anim>
                                    <p:animEffect transition="in" filter="fade">
                                      <p:cBhvr>
                                        <p:cTn id="14" dur="500"/>
                                        <p:tgtEl>
                                          <p:spTgt spid="3077"/>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3B141C2-DE19-40A8-885A-147C43493644}"/>
              </a:ext>
            </a:extLst>
          </p:cNvPr>
          <p:cNvSpPr txBox="1">
            <a:spLocks/>
          </p:cNvSpPr>
          <p:nvPr/>
        </p:nvSpPr>
        <p:spPr>
          <a:xfrm>
            <a:off x="3101433" y="1425831"/>
            <a:ext cx="7080346" cy="1762539"/>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000" b="1"/>
              <a:t>Cmake: </a:t>
            </a:r>
            <a:endParaRPr lang="en-IN" sz="3000" b="1"/>
          </a:p>
        </p:txBody>
      </p:sp>
      <p:sp>
        <p:nvSpPr>
          <p:cNvPr id="19" name="Title 1">
            <a:extLst>
              <a:ext uri="{FF2B5EF4-FFF2-40B4-BE49-F238E27FC236}">
                <a16:creationId xmlns:a16="http://schemas.microsoft.com/office/drawing/2014/main" id="{ADA939CA-853A-40F0-961C-0D1557AA99EA}"/>
              </a:ext>
            </a:extLst>
          </p:cNvPr>
          <p:cNvSpPr txBox="1">
            <a:spLocks/>
          </p:cNvSpPr>
          <p:nvPr/>
        </p:nvSpPr>
        <p:spPr>
          <a:xfrm>
            <a:off x="3101433" y="3402044"/>
            <a:ext cx="9090567" cy="3455956"/>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2500"/>
              <a:t>	Cmake là 1 ứng dụng nổi tiếng  và quen thuộc với người yêu thích mã nguồn mở .Ứng dụng này có mục đích làm giảm dung lượng các file chia sẻ trên mạng bằng cách tạo ra các file  config cần thiết cho project, khi đó người chia sẻ  source và người sử dụng chỉ cần chia sẻ những file code mà thôi.</a:t>
            </a:r>
          </a:p>
          <a:p>
            <a:r>
              <a:rPr lang="vi-VN" sz="2500"/>
              <a:t>	Cmake hỗ trợ rất nhiều project của nhiều ngôn ngữ khác nhau, nhiều phiên bản của các IDE nổi tiếng và nhiều option để người dùng lựa chọn</a:t>
            </a:r>
          </a:p>
        </p:txBody>
      </p:sp>
      <p:pic>
        <p:nvPicPr>
          <p:cNvPr id="2" name="Picture 1">
            <a:extLst>
              <a:ext uri="{FF2B5EF4-FFF2-40B4-BE49-F238E27FC236}">
                <a16:creationId xmlns:a16="http://schemas.microsoft.com/office/drawing/2014/main" id="{31B0BE64-15B4-4346-902D-9F84EFD9B000}"/>
              </a:ext>
            </a:extLst>
          </p:cNvPr>
          <p:cNvPicPr>
            <a:picLocks noChangeAspect="1"/>
          </p:cNvPicPr>
          <p:nvPr/>
        </p:nvPicPr>
        <p:blipFill>
          <a:blip r:embed="rId2"/>
          <a:stretch>
            <a:fillRect/>
          </a:stretch>
        </p:blipFill>
        <p:spPr>
          <a:xfrm>
            <a:off x="4678441" y="1611775"/>
            <a:ext cx="4972050" cy="1390650"/>
          </a:xfrm>
          <a:prstGeom prst="rect">
            <a:avLst/>
          </a:prstGeom>
        </p:spPr>
      </p:pic>
      <p:sp>
        <p:nvSpPr>
          <p:cNvPr id="10" name="Title 1">
            <a:extLst>
              <a:ext uri="{FF2B5EF4-FFF2-40B4-BE49-F238E27FC236}">
                <a16:creationId xmlns:a16="http://schemas.microsoft.com/office/drawing/2014/main" id="{003C692E-3D36-4B10-B343-E9F068C79FA3}"/>
              </a:ext>
            </a:extLst>
          </p:cNvPr>
          <p:cNvSpPr txBox="1">
            <a:spLocks/>
          </p:cNvSpPr>
          <p:nvPr/>
        </p:nvSpPr>
        <p:spPr>
          <a:xfrm>
            <a:off x="278295" y="218661"/>
            <a:ext cx="6145510" cy="876007"/>
          </a:xfrm>
          <a:prstGeom prst="rect">
            <a:avLst/>
          </a:prstGeom>
          <a:solidFill>
            <a:srgbClr val="D5E4EB">
              <a:alpha val="32941"/>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a:t>Công cụ thực hiện đề tài</a:t>
            </a:r>
            <a:endParaRPr lang="en-IN" sz="4000" b="1"/>
          </a:p>
        </p:txBody>
      </p:sp>
      <p:pic>
        <p:nvPicPr>
          <p:cNvPr id="4" name="Picture 3">
            <a:extLst>
              <a:ext uri="{FF2B5EF4-FFF2-40B4-BE49-F238E27FC236}">
                <a16:creationId xmlns:a16="http://schemas.microsoft.com/office/drawing/2014/main" id="{35C716A8-81CE-4649-B125-D511E7811931}"/>
              </a:ext>
            </a:extLst>
          </p:cNvPr>
          <p:cNvPicPr>
            <a:picLocks noChangeAspect="1"/>
          </p:cNvPicPr>
          <p:nvPr/>
        </p:nvPicPr>
        <p:blipFill>
          <a:blip r:embed="rId3"/>
          <a:stretch>
            <a:fillRect/>
          </a:stretch>
        </p:blipFill>
        <p:spPr>
          <a:xfrm>
            <a:off x="278295" y="1422065"/>
            <a:ext cx="2729949" cy="5031743"/>
          </a:xfrm>
          <a:prstGeom prst="rect">
            <a:avLst/>
          </a:prstGeom>
        </p:spPr>
      </p:pic>
    </p:spTree>
    <p:extLst>
      <p:ext uri="{BB962C8B-B14F-4D97-AF65-F5344CB8AC3E}">
        <p14:creationId xmlns:p14="http://schemas.microsoft.com/office/powerpoint/2010/main" val="15965852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936</TotalTime>
  <Words>1239</Words>
  <Application>Microsoft Office PowerPoint</Application>
  <PresentationFormat>Widescreen</PresentationFormat>
  <Paragraphs>79</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Abhiram Kandoor</dc:creator>
  <cp:lastModifiedBy>cuong</cp:lastModifiedBy>
  <cp:revision>55</cp:revision>
  <dcterms:created xsi:type="dcterms:W3CDTF">2018-08-27T18:32:15Z</dcterms:created>
  <dcterms:modified xsi:type="dcterms:W3CDTF">2020-07-03T08:59:04Z</dcterms:modified>
</cp:coreProperties>
</file>